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6"/>
  </p:handoutMasterIdLst>
  <p:sldIdLst>
    <p:sldId id="257" r:id="rId2"/>
    <p:sldId id="313" r:id="rId3"/>
    <p:sldId id="314" r:id="rId4"/>
    <p:sldId id="312" r:id="rId5"/>
    <p:sldId id="263" r:id="rId6"/>
    <p:sldId id="267" r:id="rId7"/>
    <p:sldId id="315" r:id="rId8"/>
    <p:sldId id="290" r:id="rId9"/>
    <p:sldId id="317" r:id="rId10"/>
    <p:sldId id="291" r:id="rId11"/>
    <p:sldId id="318" r:id="rId12"/>
    <p:sldId id="321" r:id="rId13"/>
    <p:sldId id="322" r:id="rId14"/>
    <p:sldId id="323" r:id="rId15"/>
    <p:sldId id="325" r:id="rId16"/>
    <p:sldId id="332" r:id="rId17"/>
    <p:sldId id="326" r:id="rId18"/>
    <p:sldId id="327" r:id="rId19"/>
    <p:sldId id="328" r:id="rId20"/>
    <p:sldId id="329" r:id="rId21"/>
    <p:sldId id="330" r:id="rId22"/>
    <p:sldId id="331" r:id="rId23"/>
    <p:sldId id="343" r:id="rId24"/>
    <p:sldId id="274" r:id="rId25"/>
    <p:sldId id="340" r:id="rId26"/>
    <p:sldId id="334" r:id="rId27"/>
    <p:sldId id="335" r:id="rId28"/>
    <p:sldId id="336" r:id="rId29"/>
    <p:sldId id="337" r:id="rId30"/>
    <p:sldId id="338" r:id="rId31"/>
    <p:sldId id="339" r:id="rId32"/>
    <p:sldId id="345" r:id="rId33"/>
    <p:sldId id="344" r:id="rId34"/>
    <p:sldId id="342"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60"/>
  </p:normalViewPr>
  <p:slideViewPr>
    <p:cSldViewPr snapToGrid="0" snapToObjects="1">
      <p:cViewPr varScale="1">
        <p:scale>
          <a:sx n="78" d="100"/>
          <a:sy n="78" d="100"/>
        </p:scale>
        <p:origin x="-96" y="-6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EADEE5C-658E-4071-8AA0-3D22265C1F27}" type="datetimeFigureOut">
              <a:rPr lang="en-US" smtClean="0"/>
              <a:pPr/>
              <a:t>11/17/2013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9E2D4E6-EC26-4BC2-B63D-4658483363E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892527-7A5A-EF41-9015-513567366294}"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FB4C0-4EF8-AF4F-B91E-231FBEA6D4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92527-7A5A-EF41-9015-513567366294}"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FB4C0-4EF8-AF4F-B91E-231FBEA6D4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92527-7A5A-EF41-9015-513567366294}"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FB4C0-4EF8-AF4F-B91E-231FBEA6D4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92527-7A5A-EF41-9015-513567366294}"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FB4C0-4EF8-AF4F-B91E-231FBEA6D4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92527-7A5A-EF41-9015-513567366294}"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FB4C0-4EF8-AF4F-B91E-231FBEA6D4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892527-7A5A-EF41-9015-513567366294}"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FB4C0-4EF8-AF4F-B91E-231FBEA6D4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892527-7A5A-EF41-9015-513567366294}" type="datetimeFigureOut">
              <a:rPr lang="en-US" smtClean="0"/>
              <a:pPr/>
              <a:t>11/17/2013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FB4C0-4EF8-AF4F-B91E-231FBEA6D4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892527-7A5A-EF41-9015-513567366294}" type="datetimeFigureOut">
              <a:rPr lang="en-US" smtClean="0"/>
              <a:pPr/>
              <a:t>11/17/2013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FB4C0-4EF8-AF4F-B91E-231FBEA6D4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92527-7A5A-EF41-9015-513567366294}" type="datetimeFigureOut">
              <a:rPr lang="en-US" smtClean="0"/>
              <a:pPr/>
              <a:t>11/17/2013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FB4C0-4EF8-AF4F-B91E-231FBEA6D4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92527-7A5A-EF41-9015-513567366294}"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FB4C0-4EF8-AF4F-B91E-231FBEA6D4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92527-7A5A-EF41-9015-513567366294}"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FB4C0-4EF8-AF4F-B91E-231FBEA6D4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92527-7A5A-EF41-9015-513567366294}" type="datetimeFigureOut">
              <a:rPr lang="en-US" smtClean="0"/>
              <a:pPr/>
              <a:t>11/17/2013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FB4C0-4EF8-AF4F-B91E-231FBEA6D4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n.wikipedia.org/wiki/Medical_emergency"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Medical_emergency" TargetMode="External"/><Relationship Id="rId2" Type="http://schemas.openxmlformats.org/officeDocument/2006/relationships/hyperlink" Target="http://en.wikipedia.org/wiki/Hypothermia"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368301"/>
            <a:ext cx="8724900" cy="698500"/>
          </a:xfrm>
        </p:spPr>
        <p:txBody>
          <a:bodyPr>
            <a:normAutofit fontScale="90000"/>
          </a:bodyPr>
          <a:lstStyle/>
          <a:p>
            <a:r>
              <a:rPr lang="en-US" sz="4000" b="1" dirty="0" smtClean="0"/>
              <a:t>Environmental Factors and Performance</a:t>
            </a:r>
            <a:endParaRPr lang="en-US" sz="4000" b="1" dirty="0"/>
          </a:p>
        </p:txBody>
      </p:sp>
      <p:sp>
        <p:nvSpPr>
          <p:cNvPr id="5" name="Subtitle 4"/>
          <p:cNvSpPr>
            <a:spLocks noGrp="1"/>
          </p:cNvSpPr>
          <p:nvPr>
            <p:ph type="subTitle" idx="1"/>
          </p:nvPr>
        </p:nvSpPr>
        <p:spPr>
          <a:xfrm>
            <a:off x="2298700" y="1371601"/>
            <a:ext cx="6858000" cy="2603499"/>
          </a:xfrm>
        </p:spPr>
        <p:txBody>
          <a:bodyPr>
            <a:normAutofit fontScale="92500" lnSpcReduction="10000"/>
          </a:bodyPr>
          <a:lstStyle/>
          <a:p>
            <a:r>
              <a:rPr lang="en-US" sz="3500" dirty="0" smtClean="0">
                <a:solidFill>
                  <a:schemeClr val="tx1"/>
                </a:solidFill>
              </a:rPr>
              <a:t>-Relationship between cellular metabolism and production of heat</a:t>
            </a:r>
          </a:p>
          <a:p>
            <a:pPr>
              <a:buFontTx/>
              <a:buChar char="-"/>
            </a:pPr>
            <a:r>
              <a:rPr lang="en-US" sz="3500" dirty="0" smtClean="0">
                <a:solidFill>
                  <a:schemeClr val="tx1"/>
                </a:solidFill>
              </a:rPr>
              <a:t>Thermoregulation basics</a:t>
            </a:r>
          </a:p>
          <a:p>
            <a:pPr>
              <a:buFontTx/>
              <a:buChar char="-"/>
            </a:pPr>
            <a:r>
              <a:rPr lang="en-US" sz="3500" dirty="0" smtClean="0">
                <a:solidFill>
                  <a:schemeClr val="tx1"/>
                </a:solidFill>
              </a:rPr>
              <a:t> Body surface area and thermoregulation</a:t>
            </a:r>
          </a:p>
          <a:p>
            <a:endParaRPr lang="en-US" dirty="0" smtClean="0">
              <a:solidFill>
                <a:schemeClr val="tx1"/>
              </a:solidFill>
            </a:endParaRPr>
          </a:p>
          <a:p>
            <a:pPr>
              <a:buFontTx/>
              <a:buChar char="-"/>
            </a:pPr>
            <a:endParaRPr lang="en-US" dirty="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522289" y="1703673"/>
            <a:ext cx="2068511" cy="1487378"/>
          </a:xfrm>
          <a:prstGeom prst="rect">
            <a:avLst/>
          </a:prstGeom>
          <a:noFill/>
          <a:ln w="9525">
            <a:noFill/>
            <a:miter lim="800000"/>
            <a:headEnd/>
            <a:tailEnd/>
          </a:ln>
        </p:spPr>
      </p:pic>
      <p:sp>
        <p:nvSpPr>
          <p:cNvPr id="6" name="Rectangle 5"/>
          <p:cNvSpPr/>
          <p:nvPr/>
        </p:nvSpPr>
        <p:spPr>
          <a:xfrm>
            <a:off x="1220789" y="3811012"/>
            <a:ext cx="7656511" cy="3046988"/>
          </a:xfrm>
          <a:prstGeom prst="rect">
            <a:avLst/>
          </a:prstGeom>
        </p:spPr>
        <p:txBody>
          <a:bodyPr wrap="square">
            <a:spAutoFit/>
          </a:bodyPr>
          <a:lstStyle/>
          <a:p>
            <a:pPr>
              <a:buFontTx/>
              <a:buChar char="-"/>
            </a:pPr>
            <a:r>
              <a:rPr lang="en-US" sz="3200" dirty="0" smtClean="0"/>
              <a:t> Exercise in heat, risks and precautions</a:t>
            </a:r>
          </a:p>
          <a:p>
            <a:pPr>
              <a:buFontTx/>
              <a:buChar char="-"/>
            </a:pPr>
            <a:r>
              <a:rPr lang="en-US" sz="3200" dirty="0" smtClean="0"/>
              <a:t> Sweat, humidity and dry environments</a:t>
            </a:r>
          </a:p>
          <a:p>
            <a:pPr>
              <a:buFontTx/>
              <a:buChar char="-"/>
            </a:pPr>
            <a:r>
              <a:rPr lang="en-US" sz="3200" dirty="0" smtClean="0"/>
              <a:t> Exercise in cold, risks and precautions</a:t>
            </a:r>
          </a:p>
          <a:p>
            <a:pPr>
              <a:buFontTx/>
              <a:buChar char="-"/>
            </a:pPr>
            <a:r>
              <a:rPr lang="en-US" sz="3200" dirty="0" smtClean="0"/>
              <a:t> Shivering, wind-chill, frostbite</a:t>
            </a:r>
          </a:p>
          <a:p>
            <a:pPr>
              <a:buFontTx/>
              <a:buChar char="-"/>
            </a:pPr>
            <a:endParaRPr lang="en-US" sz="3200" dirty="0" smtClean="0"/>
          </a:p>
          <a:p>
            <a:pPr>
              <a:buFontTx/>
              <a:buChar char="-"/>
            </a:pPr>
            <a:endParaRPr lang="en-US" sz="3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257800"/>
          </a:xfrm>
        </p:spPr>
        <p:txBody>
          <a:bodyPr>
            <a:normAutofit lnSpcReduction="10000"/>
          </a:bodyPr>
          <a:lstStyle/>
          <a:p>
            <a:pPr algn="ctr">
              <a:buNone/>
            </a:pPr>
            <a:r>
              <a:rPr lang="en-US" dirty="0" smtClean="0"/>
              <a:t> In similar size individuals body composition affects the thermoregulation. Even though the gender differences are small there is a few slight differences in thermoregulation.</a:t>
            </a:r>
          </a:p>
          <a:p>
            <a:pPr algn="ctr">
              <a:buNone/>
            </a:pPr>
            <a:r>
              <a:rPr lang="en-US" dirty="0" smtClean="0"/>
              <a:t>What are they?</a:t>
            </a:r>
          </a:p>
          <a:p>
            <a:pPr algn="ctr">
              <a:buNone/>
            </a:pPr>
            <a:r>
              <a:rPr lang="en-US" dirty="0" smtClean="0"/>
              <a:t>In general, females have better insulation because of greater subcutaneous fat.</a:t>
            </a:r>
          </a:p>
          <a:p>
            <a:pPr algn="ctr">
              <a:buNone/>
            </a:pPr>
            <a:r>
              <a:rPr lang="en-US" dirty="0" smtClean="0"/>
              <a:t>They also have slightly lower relative muscle mass and metabolism, which yields slightly lower heat production.</a:t>
            </a:r>
          </a:p>
        </p:txBody>
      </p:sp>
      <p:sp>
        <p:nvSpPr>
          <p:cNvPr id="6" name="Title 1"/>
          <p:cNvSpPr>
            <a:spLocks noGrp="1"/>
          </p:cNvSpPr>
          <p:nvPr>
            <p:ph type="title"/>
          </p:nvPr>
        </p:nvSpPr>
        <p:spPr>
          <a:xfrm>
            <a:off x="190500" y="274638"/>
            <a:ext cx="8763000" cy="1143000"/>
          </a:xfrm>
        </p:spPr>
        <p:txBody>
          <a:bodyPr>
            <a:normAutofit fontScale="90000"/>
          </a:bodyPr>
          <a:lstStyle/>
          <a:p>
            <a:r>
              <a:rPr lang="en-US" b="1" dirty="0" smtClean="0"/>
              <a:t>Body surface area and thermoregulation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en/1/12/1911_Animal_heat.png"/>
          <p:cNvPicPr>
            <a:picLocks noChangeAspect="1" noChangeArrowheads="1"/>
          </p:cNvPicPr>
          <p:nvPr/>
        </p:nvPicPr>
        <p:blipFill>
          <a:blip r:embed="rId2"/>
          <a:srcRect/>
          <a:stretch>
            <a:fillRect/>
          </a:stretch>
        </p:blipFill>
        <p:spPr bwMode="auto">
          <a:xfrm>
            <a:off x="0" y="984766"/>
            <a:ext cx="9157886" cy="5454796"/>
          </a:xfrm>
          <a:prstGeom prst="rect">
            <a:avLst/>
          </a:prstGeom>
          <a:noFill/>
        </p:spPr>
      </p:pic>
      <p:sp>
        <p:nvSpPr>
          <p:cNvPr id="5" name="Rectangle 4"/>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
        <p:nvSpPr>
          <p:cNvPr id="6" name="Title 1"/>
          <p:cNvSpPr>
            <a:spLocks noGrp="1"/>
          </p:cNvSpPr>
          <p:nvPr>
            <p:ph type="title"/>
          </p:nvPr>
        </p:nvSpPr>
        <p:spPr>
          <a:xfrm>
            <a:off x="190500" y="274638"/>
            <a:ext cx="8763000" cy="1143000"/>
          </a:xfrm>
        </p:spPr>
        <p:txBody>
          <a:bodyPr>
            <a:normAutofit fontScale="90000"/>
          </a:bodyPr>
          <a:lstStyle/>
          <a:p>
            <a:r>
              <a:rPr lang="en-US" b="1" dirty="0" smtClean="0"/>
              <a:t>Average temperatures during the day</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807251"/>
            <a:ext cx="8786874" cy="5632311"/>
          </a:xfrm>
          <a:prstGeom prst="rect">
            <a:avLst/>
          </a:prstGeom>
        </p:spPr>
        <p:txBody>
          <a:bodyPr wrap="square">
            <a:spAutoFit/>
          </a:bodyPr>
          <a:lstStyle/>
          <a:p>
            <a:r>
              <a:rPr lang="en-GB" sz="2000" b="1" dirty="0" smtClean="0"/>
              <a:t>37°C (98.6°F)</a:t>
            </a:r>
            <a:r>
              <a:rPr lang="en-GB" sz="2000" dirty="0" smtClean="0"/>
              <a:t> - Normal body temperature (which varies between about 36.12-37.5°C (96.8-99.5°F) </a:t>
            </a:r>
          </a:p>
          <a:p>
            <a:r>
              <a:rPr lang="en-GB" sz="2000" b="1" dirty="0" smtClean="0"/>
              <a:t>38°C (100.4°F)</a:t>
            </a:r>
            <a:r>
              <a:rPr lang="en-GB" sz="2000" dirty="0" smtClean="0"/>
              <a:t> - Sweating, feeling very uncomfortable, slightly hungry. </a:t>
            </a:r>
          </a:p>
          <a:p>
            <a:r>
              <a:rPr lang="en-GB" sz="2000" b="1" dirty="0" smtClean="0"/>
              <a:t>39°C (102.2°F)</a:t>
            </a:r>
            <a:r>
              <a:rPr lang="en-GB" sz="2000" dirty="0" smtClean="0"/>
              <a:t> - Severe sweating, flushed and very red. Fast heart rate and breathlessness. There may be exhaustion accompanying this. Children and people with epilepsy may be very likely to get convulsions at this point. </a:t>
            </a:r>
          </a:p>
          <a:p>
            <a:r>
              <a:rPr lang="en-GB" sz="2000" b="1" dirty="0" smtClean="0"/>
              <a:t>40°C (104°F)</a:t>
            </a:r>
            <a:r>
              <a:rPr lang="en-GB" sz="2000" dirty="0" smtClean="0"/>
              <a:t> - Fainting, dehydration, weakness, vomiting, headache and dizziness may occur as well as profuse sweating. </a:t>
            </a:r>
          </a:p>
          <a:p>
            <a:r>
              <a:rPr lang="en-GB" sz="2000" b="1" dirty="0" smtClean="0"/>
              <a:t>41°C (105.8°F)</a:t>
            </a:r>
            <a:r>
              <a:rPr lang="en-GB" sz="2000" dirty="0" smtClean="0"/>
              <a:t> - (</a:t>
            </a:r>
            <a:r>
              <a:rPr lang="en-GB" sz="2000" dirty="0" smtClean="0">
                <a:hlinkClick r:id="rId2" action="ppaction://hlinkfile" tooltip="Medical emergency"/>
              </a:rPr>
              <a:t>Medical emergency</a:t>
            </a:r>
            <a:r>
              <a:rPr lang="en-GB" sz="2000" dirty="0" smtClean="0"/>
              <a:t>) - Fainting, vomiting, severe headache, dizziness, confusion, hallucinations, delirium and drowsiness can occur. There may also be palpitations and breathlessness. </a:t>
            </a:r>
          </a:p>
          <a:p>
            <a:r>
              <a:rPr lang="en-GB" sz="2000" b="1" dirty="0" smtClean="0"/>
              <a:t>42°C (107.6°F)</a:t>
            </a:r>
            <a:r>
              <a:rPr lang="en-GB" sz="2000" dirty="0" smtClean="0"/>
              <a:t> - Subject may turn pale or remain flushed and red. They may become comatose, be in severe delirium, vomiting, and convulsions can occur. Blood pressure may be high or low and heart rate will be very fast. </a:t>
            </a:r>
          </a:p>
          <a:p>
            <a:r>
              <a:rPr lang="en-GB" sz="2000" b="1" dirty="0" smtClean="0"/>
              <a:t>43°C (109.4°F)</a:t>
            </a:r>
            <a:r>
              <a:rPr lang="en-GB" sz="2000" dirty="0" smtClean="0"/>
              <a:t> - Normally death, or there may be serious brain damage, continuous convulsions and shock. Cardio-respiratory collapse will likely occur. </a:t>
            </a:r>
          </a:p>
          <a:p>
            <a:r>
              <a:rPr lang="en-GB" sz="2000" b="1" dirty="0" smtClean="0"/>
              <a:t>44°C (111.2°F) or more</a:t>
            </a:r>
            <a:r>
              <a:rPr lang="en-GB" sz="2000" dirty="0" smtClean="0"/>
              <a:t> - Almost certainly death will occur; however, patients have been known to survive up to 46.5°C (115.7°F).</a:t>
            </a:r>
            <a:r>
              <a:rPr lang="en-GB" sz="2000" baseline="30000" dirty="0" smtClean="0">
                <a:hlinkClick r:id="" action="ppaction://hlinkfile"/>
              </a:rPr>
              <a:t>[</a:t>
            </a:r>
            <a:endParaRPr lang="en-GB" sz="2000" dirty="0"/>
          </a:p>
        </p:txBody>
      </p:sp>
      <p:sp>
        <p:nvSpPr>
          <p:cNvPr id="3" name="Rectangle 2"/>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
        <p:nvSpPr>
          <p:cNvPr id="4" name="Title 1"/>
          <p:cNvSpPr txBox="1">
            <a:spLocks/>
          </p:cNvSpPr>
          <p:nvPr/>
        </p:nvSpPr>
        <p:spPr>
          <a:xfrm>
            <a:off x="457200" y="189294"/>
            <a:ext cx="8229600" cy="1143000"/>
          </a:xfrm>
          <a:prstGeom prst="rect">
            <a:avLst/>
          </a:prstGeom>
        </p:spPr>
        <p:txBody>
          <a:bodyP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Hot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750738"/>
            <a:ext cx="8786874" cy="5909310"/>
          </a:xfrm>
          <a:prstGeom prst="rect">
            <a:avLst/>
          </a:prstGeom>
        </p:spPr>
        <p:txBody>
          <a:bodyPr wrap="square">
            <a:spAutoFit/>
          </a:bodyPr>
          <a:lstStyle/>
          <a:p>
            <a:r>
              <a:rPr lang="en-GB" b="1" dirty="0" smtClean="0"/>
              <a:t>37°C (98.6°F)</a:t>
            </a:r>
            <a:r>
              <a:rPr lang="en-GB" dirty="0" smtClean="0"/>
              <a:t> - Normal body temperature (which varies between about 36-37.5°C (96.8-99.5°F) </a:t>
            </a:r>
          </a:p>
          <a:p>
            <a:r>
              <a:rPr lang="en-GB" b="1" dirty="0" smtClean="0"/>
              <a:t>36°C (96.8°F)</a:t>
            </a:r>
            <a:r>
              <a:rPr lang="en-GB" dirty="0" smtClean="0"/>
              <a:t> - Mild to moderate shivering (it drops this low during sleep). May be a normal body temperature. </a:t>
            </a:r>
          </a:p>
          <a:p>
            <a:r>
              <a:rPr lang="en-GB" b="1" dirty="0" smtClean="0"/>
              <a:t>35°C (95.0°F)</a:t>
            </a:r>
            <a:r>
              <a:rPr lang="en-GB" dirty="0" smtClean="0"/>
              <a:t> - (</a:t>
            </a:r>
            <a:r>
              <a:rPr lang="en-GB" dirty="0" smtClean="0">
                <a:hlinkClick r:id="rId2" action="ppaction://hlinkfile" tooltip="Hypothermia"/>
              </a:rPr>
              <a:t>Hypothermia</a:t>
            </a:r>
            <a:r>
              <a:rPr lang="en-GB" dirty="0" smtClean="0"/>
              <a:t>) is less than 35°C (95.0°F) - Intense shivering, numbness and bluish/</a:t>
            </a:r>
            <a:r>
              <a:rPr lang="en-GB" dirty="0" err="1" smtClean="0"/>
              <a:t>grayness</a:t>
            </a:r>
            <a:r>
              <a:rPr lang="en-GB" dirty="0" smtClean="0"/>
              <a:t> of the skin. There is the possibility of heart irritability. </a:t>
            </a:r>
          </a:p>
          <a:p>
            <a:r>
              <a:rPr lang="en-GB" b="1" dirty="0" smtClean="0"/>
              <a:t>34°C (93.2°F)</a:t>
            </a:r>
            <a:r>
              <a:rPr lang="en-GB" dirty="0" smtClean="0"/>
              <a:t> - Severe shivering, loss of movement of fingers, blueness and confusion. Some behavioural changes may take place. </a:t>
            </a:r>
          </a:p>
          <a:p>
            <a:r>
              <a:rPr lang="en-GB" b="1" dirty="0" smtClean="0"/>
              <a:t>33°C (91.4°F)</a:t>
            </a:r>
            <a:r>
              <a:rPr lang="en-GB" dirty="0" smtClean="0"/>
              <a:t> - Moderate to severe confusion, sleepiness, depressed reflexes, progressive loss of shivering, slow heart beat, shallow breathing. Shivering may stop. Subject may be unresponsive to certain stimuli. </a:t>
            </a:r>
          </a:p>
          <a:p>
            <a:r>
              <a:rPr lang="en-GB" b="1" dirty="0" smtClean="0"/>
              <a:t>32°C (89.6°F)</a:t>
            </a:r>
            <a:r>
              <a:rPr lang="en-GB" dirty="0" smtClean="0"/>
              <a:t> - (</a:t>
            </a:r>
            <a:r>
              <a:rPr lang="en-GB" dirty="0" smtClean="0">
                <a:hlinkClick r:id="rId3" action="ppaction://hlinkfile" tooltip="Medical emergency"/>
              </a:rPr>
              <a:t>Medical emergency</a:t>
            </a:r>
            <a:r>
              <a:rPr lang="en-GB" dirty="0" smtClean="0"/>
              <a:t>) Hallucinations, delirium, complete confusion, extreme sleepiness that is progressively becoming comatose. Shivering is absent (subject may even think they are hot). Reflex may be absent or very slight. </a:t>
            </a:r>
          </a:p>
          <a:p>
            <a:r>
              <a:rPr lang="en-GB" b="1" dirty="0" smtClean="0"/>
              <a:t>31°C (87.8°F)</a:t>
            </a:r>
            <a:r>
              <a:rPr lang="en-GB" dirty="0" smtClean="0"/>
              <a:t> - Comatose, very rarely conscious. No or slight reflexes. Very shallow breathing and slow heart rate. Possibility of serious heart rhythm problems. </a:t>
            </a:r>
          </a:p>
          <a:p>
            <a:r>
              <a:rPr lang="en-GB" b="1" dirty="0" smtClean="0"/>
              <a:t>28°C (82.4°F)</a:t>
            </a:r>
            <a:r>
              <a:rPr lang="en-GB" dirty="0" smtClean="0"/>
              <a:t> - Severe heart rhythm disturbances are likely and breathing may stop at any time. Patient may appear to be dead. </a:t>
            </a:r>
          </a:p>
          <a:p>
            <a:r>
              <a:rPr lang="en-GB" b="1" dirty="0" smtClean="0"/>
              <a:t>24-26°C (75.2-78.8°F) or less</a:t>
            </a:r>
            <a:r>
              <a:rPr lang="en-GB" dirty="0" smtClean="0"/>
              <a:t> - Death usually occurs due to irregular heart beat or respiratory arrest; however, some patients have been known to survive with body temperatures as low as 14.2°C (57.5°F).</a:t>
            </a:r>
            <a:r>
              <a:rPr lang="en-GB" baseline="30000" dirty="0" smtClean="0">
                <a:hlinkClick r:id="" action="ppaction://hlinkfile"/>
              </a:rPr>
              <a:t>[</a:t>
            </a:r>
            <a:endParaRPr lang="en-GB" dirty="0"/>
          </a:p>
        </p:txBody>
      </p:sp>
      <p:sp>
        <p:nvSpPr>
          <p:cNvPr id="3" name="Rectangle 2"/>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
        <p:nvSpPr>
          <p:cNvPr id="5" name="Rectangle 4"/>
          <p:cNvSpPr/>
          <p:nvPr/>
        </p:nvSpPr>
        <p:spPr>
          <a:xfrm>
            <a:off x="4304141" y="196740"/>
            <a:ext cx="896399" cy="553998"/>
          </a:xfrm>
          <a:prstGeom prst="rect">
            <a:avLst/>
          </a:prstGeom>
        </p:spPr>
        <p:txBody>
          <a:bodyPr wrap="none">
            <a:spAutoFit/>
          </a:bodyPr>
          <a:lstStyle/>
          <a:p>
            <a:r>
              <a:rPr lang="en-US" sz="3000" b="1" dirty="0" smtClean="0"/>
              <a:t>Cold</a:t>
            </a:r>
            <a:endParaRPr lang="en-US" sz="3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844" y="-71462"/>
            <a:ext cx="8858312" cy="725470"/>
          </a:xfrm>
        </p:spPr>
        <p:txBody>
          <a:bodyPr>
            <a:noAutofit/>
          </a:bodyPr>
          <a:lstStyle/>
          <a:p>
            <a:r>
              <a:rPr lang="en-GB" sz="3800" dirty="0" smtClean="0"/>
              <a:t>Thermoregulation</a:t>
            </a:r>
            <a:endParaRPr lang="en-US" sz="3800" dirty="0"/>
          </a:p>
        </p:txBody>
      </p:sp>
      <p:sp>
        <p:nvSpPr>
          <p:cNvPr id="6" name="TextBox 5"/>
          <p:cNvSpPr txBox="1"/>
          <p:nvPr/>
        </p:nvSpPr>
        <p:spPr>
          <a:xfrm>
            <a:off x="142844" y="500042"/>
            <a:ext cx="8858312" cy="6093976"/>
          </a:xfrm>
          <a:prstGeom prst="rect">
            <a:avLst/>
          </a:prstGeom>
          <a:noFill/>
        </p:spPr>
        <p:txBody>
          <a:bodyPr wrap="square" rtlCol="0">
            <a:spAutoFit/>
          </a:bodyPr>
          <a:lstStyle/>
          <a:p>
            <a:pPr algn="ctr"/>
            <a:r>
              <a:rPr lang="en-GB" sz="2600" dirty="0" smtClean="0"/>
              <a:t>The thermoregulatory area of the hypothalamus actually has </a:t>
            </a:r>
            <a:r>
              <a:rPr lang="en-GB" sz="2600" b="1" dirty="0" smtClean="0">
                <a:solidFill>
                  <a:srgbClr val="FF0000"/>
                </a:solidFill>
              </a:rPr>
              <a:t>two distinct </a:t>
            </a:r>
            <a:r>
              <a:rPr lang="en-GB" sz="2600" dirty="0" smtClean="0"/>
              <a:t>centres:</a:t>
            </a:r>
          </a:p>
          <a:p>
            <a:endParaRPr lang="en-GB" sz="2600" dirty="0" smtClean="0"/>
          </a:p>
          <a:p>
            <a:pPr algn="ctr"/>
            <a:r>
              <a:rPr lang="en-GB" sz="2600" b="1" u="sng" dirty="0" smtClean="0">
                <a:solidFill>
                  <a:srgbClr val="C00000"/>
                </a:solidFill>
              </a:rPr>
              <a:t>Heat GAIN Centre</a:t>
            </a:r>
          </a:p>
          <a:p>
            <a:pPr algn="ctr"/>
            <a:r>
              <a:rPr lang="en-GB" sz="2600" dirty="0" smtClean="0"/>
              <a:t>This area is activated by a </a:t>
            </a:r>
            <a:r>
              <a:rPr lang="en-GB" sz="2600" b="1" dirty="0" smtClean="0">
                <a:solidFill>
                  <a:srgbClr val="0070C0"/>
                </a:solidFill>
              </a:rPr>
              <a:t>fall in blood temperature</a:t>
            </a:r>
            <a:r>
              <a:rPr lang="en-GB" sz="2600" dirty="0" smtClean="0"/>
              <a:t>. It is responsible for controlling the mechanisms that will </a:t>
            </a:r>
            <a:r>
              <a:rPr lang="en-GB" sz="2600" b="1" dirty="0" smtClean="0">
                <a:solidFill>
                  <a:srgbClr val="00B050"/>
                </a:solidFill>
              </a:rPr>
              <a:t>increase</a:t>
            </a:r>
            <a:r>
              <a:rPr lang="en-GB" sz="2600" dirty="0" smtClean="0"/>
              <a:t> the blood temperature.</a:t>
            </a:r>
          </a:p>
          <a:p>
            <a:pPr algn="ctr"/>
            <a:endParaRPr lang="en-GB" sz="2600" dirty="0" smtClean="0"/>
          </a:p>
          <a:p>
            <a:pPr algn="ctr"/>
            <a:r>
              <a:rPr lang="en-GB" sz="2600" b="1" u="sng" dirty="0" smtClean="0">
                <a:solidFill>
                  <a:srgbClr val="002060"/>
                </a:solidFill>
              </a:rPr>
              <a:t>Heat LOSS Centre</a:t>
            </a:r>
          </a:p>
          <a:p>
            <a:pPr algn="ctr"/>
            <a:r>
              <a:rPr lang="en-GB" sz="2600" dirty="0" smtClean="0"/>
              <a:t>This area is activated by a </a:t>
            </a:r>
            <a:r>
              <a:rPr lang="en-GB" sz="2600" b="1" dirty="0" smtClean="0">
                <a:solidFill>
                  <a:srgbClr val="FF0000"/>
                </a:solidFill>
              </a:rPr>
              <a:t>rise in blood temperature</a:t>
            </a:r>
            <a:r>
              <a:rPr lang="en-GB" sz="2600" dirty="0" smtClean="0"/>
              <a:t>. It is responsible for controlling the mechanisms that will </a:t>
            </a:r>
            <a:r>
              <a:rPr lang="en-GB" sz="2600" b="1" dirty="0" smtClean="0">
                <a:solidFill>
                  <a:srgbClr val="7030A0"/>
                </a:solidFill>
              </a:rPr>
              <a:t>decrease</a:t>
            </a:r>
            <a:r>
              <a:rPr lang="en-GB" sz="2600" dirty="0" smtClean="0"/>
              <a:t> the blood temperature.</a:t>
            </a:r>
          </a:p>
          <a:p>
            <a:pPr algn="ctr"/>
            <a:endParaRPr lang="en-GB" sz="2600" dirty="0" smtClean="0"/>
          </a:p>
          <a:p>
            <a:pPr algn="ctr"/>
            <a:r>
              <a:rPr lang="en-GB" sz="2600" dirty="0" smtClean="0"/>
              <a:t>Of course, it is usually the </a:t>
            </a:r>
            <a:r>
              <a:rPr lang="en-GB" sz="2600" b="1" dirty="0" smtClean="0">
                <a:solidFill>
                  <a:srgbClr val="00B050"/>
                </a:solidFill>
              </a:rPr>
              <a:t>skin thermoreceptors</a:t>
            </a:r>
            <a:r>
              <a:rPr lang="en-GB" sz="2600" dirty="0" smtClean="0">
                <a:solidFill>
                  <a:srgbClr val="00B050"/>
                </a:solidFill>
              </a:rPr>
              <a:t> </a:t>
            </a:r>
            <a:r>
              <a:rPr lang="en-GB" sz="2600" dirty="0" smtClean="0"/>
              <a:t>that detect temperature changes </a:t>
            </a:r>
            <a:r>
              <a:rPr lang="en-GB" sz="2600" b="1" dirty="0" smtClean="0">
                <a:solidFill>
                  <a:srgbClr val="FF0000"/>
                </a:solidFill>
              </a:rPr>
              <a:t>first</a:t>
            </a:r>
            <a:r>
              <a:rPr lang="en-GB" sz="2600" dirty="0" smtClean="0"/>
              <a:t>.</a:t>
            </a:r>
          </a:p>
        </p:txBody>
      </p:sp>
      <p:sp>
        <p:nvSpPr>
          <p:cNvPr id="5" name="Rectangle 4"/>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heckerboard(across)">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checkerboard(across)">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heckerboard(across)">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checkerboard(across)">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checkerboard(across)">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857224" y="214290"/>
            <a:ext cx="2428892" cy="1143008"/>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4282" y="1142984"/>
            <a:ext cx="2428892" cy="1143008"/>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2976" y="428604"/>
            <a:ext cx="1857388" cy="646331"/>
          </a:xfrm>
          <a:prstGeom prst="rect">
            <a:avLst/>
          </a:prstGeom>
          <a:noFill/>
        </p:spPr>
        <p:txBody>
          <a:bodyPr wrap="square" rtlCol="0">
            <a:spAutoFit/>
          </a:bodyPr>
          <a:lstStyle/>
          <a:p>
            <a:pPr algn="ctr"/>
            <a:r>
              <a:rPr lang="en-GB" b="1" dirty="0" smtClean="0"/>
              <a:t>Thermoreceptors in hypothalamus</a:t>
            </a:r>
            <a:endParaRPr lang="en-US" b="1" dirty="0"/>
          </a:p>
        </p:txBody>
      </p:sp>
      <p:sp>
        <p:nvSpPr>
          <p:cNvPr id="9" name="TextBox 8"/>
          <p:cNvSpPr txBox="1"/>
          <p:nvPr/>
        </p:nvSpPr>
        <p:spPr>
          <a:xfrm>
            <a:off x="500034" y="1428736"/>
            <a:ext cx="1857388" cy="646331"/>
          </a:xfrm>
          <a:prstGeom prst="rect">
            <a:avLst/>
          </a:prstGeom>
          <a:noFill/>
        </p:spPr>
        <p:txBody>
          <a:bodyPr wrap="square" rtlCol="0">
            <a:spAutoFit/>
          </a:bodyPr>
          <a:lstStyle/>
          <a:p>
            <a:pPr algn="ctr"/>
            <a:r>
              <a:rPr lang="en-GB" b="1" dirty="0" smtClean="0"/>
              <a:t>Thermoreceptors in skin</a:t>
            </a:r>
            <a:endParaRPr lang="en-US" b="1" dirty="0"/>
          </a:p>
        </p:txBody>
      </p:sp>
      <p:sp>
        <p:nvSpPr>
          <p:cNvPr id="10" name="Right Arrow 9"/>
          <p:cNvSpPr/>
          <p:nvPr/>
        </p:nvSpPr>
        <p:spPr>
          <a:xfrm rot="329468">
            <a:off x="3112962" y="994819"/>
            <a:ext cx="1427083"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14876" y="1000108"/>
            <a:ext cx="2571768" cy="85725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57752" y="1142984"/>
            <a:ext cx="2286016" cy="523220"/>
          </a:xfrm>
          <a:prstGeom prst="rect">
            <a:avLst/>
          </a:prstGeom>
          <a:noFill/>
        </p:spPr>
        <p:txBody>
          <a:bodyPr wrap="square" rtlCol="0">
            <a:spAutoFit/>
          </a:bodyPr>
          <a:lstStyle/>
          <a:p>
            <a:pPr algn="ctr"/>
            <a:r>
              <a:rPr lang="en-GB" sz="2800" dirty="0" smtClean="0"/>
              <a:t>Hypothalamus</a:t>
            </a:r>
            <a:endParaRPr lang="en-US" sz="2800" dirty="0"/>
          </a:p>
        </p:txBody>
      </p:sp>
      <p:sp>
        <p:nvSpPr>
          <p:cNvPr id="13" name="Rectangle 12"/>
          <p:cNvSpPr/>
          <p:nvPr/>
        </p:nvSpPr>
        <p:spPr>
          <a:xfrm>
            <a:off x="428596" y="4000504"/>
            <a:ext cx="2571768" cy="100013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786182" y="3357562"/>
            <a:ext cx="2571768" cy="857256"/>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00760" y="4255016"/>
            <a:ext cx="2714644" cy="857256"/>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72066" y="5326586"/>
            <a:ext cx="3500462" cy="107157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71472" y="4000504"/>
            <a:ext cx="2286016" cy="954107"/>
          </a:xfrm>
          <a:prstGeom prst="rect">
            <a:avLst/>
          </a:prstGeom>
          <a:solidFill>
            <a:schemeClr val="tx2">
              <a:lumMod val="60000"/>
              <a:lumOff val="40000"/>
            </a:schemeClr>
          </a:solidFill>
        </p:spPr>
        <p:txBody>
          <a:bodyPr wrap="square" rtlCol="0">
            <a:spAutoFit/>
          </a:bodyPr>
          <a:lstStyle/>
          <a:p>
            <a:pPr algn="ctr"/>
            <a:r>
              <a:rPr lang="en-GB" sz="2800" dirty="0" smtClean="0"/>
              <a:t>Hairs on body (erect or flat)</a:t>
            </a:r>
            <a:endParaRPr lang="en-US" sz="2800" dirty="0"/>
          </a:p>
        </p:txBody>
      </p:sp>
      <p:sp>
        <p:nvSpPr>
          <p:cNvPr id="19" name="TextBox 18"/>
          <p:cNvSpPr txBox="1"/>
          <p:nvPr/>
        </p:nvSpPr>
        <p:spPr>
          <a:xfrm>
            <a:off x="3929058" y="3500438"/>
            <a:ext cx="2286016" cy="523220"/>
          </a:xfrm>
          <a:prstGeom prst="rect">
            <a:avLst/>
          </a:prstGeom>
          <a:solidFill>
            <a:schemeClr val="tx2">
              <a:lumMod val="60000"/>
              <a:lumOff val="40000"/>
            </a:schemeClr>
          </a:solidFill>
        </p:spPr>
        <p:txBody>
          <a:bodyPr wrap="square" rtlCol="0">
            <a:spAutoFit/>
          </a:bodyPr>
          <a:lstStyle/>
          <a:p>
            <a:pPr algn="ctr"/>
            <a:r>
              <a:rPr lang="en-GB" sz="2800" dirty="0" smtClean="0"/>
              <a:t>Sweat glands</a:t>
            </a:r>
            <a:endParaRPr lang="en-US" sz="2800" dirty="0"/>
          </a:p>
        </p:txBody>
      </p:sp>
      <p:sp>
        <p:nvSpPr>
          <p:cNvPr id="20" name="TextBox 19"/>
          <p:cNvSpPr txBox="1"/>
          <p:nvPr/>
        </p:nvSpPr>
        <p:spPr>
          <a:xfrm>
            <a:off x="6072198" y="4255016"/>
            <a:ext cx="2571768" cy="830997"/>
          </a:xfrm>
          <a:prstGeom prst="rect">
            <a:avLst/>
          </a:prstGeom>
          <a:solidFill>
            <a:schemeClr val="tx2">
              <a:lumMod val="60000"/>
              <a:lumOff val="40000"/>
            </a:schemeClr>
          </a:solidFill>
        </p:spPr>
        <p:txBody>
          <a:bodyPr wrap="square" rtlCol="0">
            <a:spAutoFit/>
          </a:bodyPr>
          <a:lstStyle/>
          <a:p>
            <a:pPr algn="ctr"/>
            <a:r>
              <a:rPr lang="en-GB" sz="2400" dirty="0" smtClean="0"/>
              <a:t>Skeletal muscles (shivering)</a:t>
            </a:r>
            <a:endParaRPr lang="en-US" sz="2400" dirty="0"/>
          </a:p>
        </p:txBody>
      </p:sp>
      <p:sp>
        <p:nvSpPr>
          <p:cNvPr id="21" name="TextBox 20"/>
          <p:cNvSpPr txBox="1"/>
          <p:nvPr/>
        </p:nvSpPr>
        <p:spPr>
          <a:xfrm>
            <a:off x="1928794" y="5357826"/>
            <a:ext cx="2562244" cy="1384995"/>
          </a:xfrm>
          <a:prstGeom prst="rect">
            <a:avLst/>
          </a:prstGeom>
          <a:solidFill>
            <a:schemeClr val="tx2">
              <a:lumMod val="60000"/>
              <a:lumOff val="40000"/>
            </a:schemeClr>
          </a:solidFill>
          <a:ln w="22225">
            <a:solidFill>
              <a:schemeClr val="tx1"/>
            </a:solidFill>
          </a:ln>
        </p:spPr>
        <p:txBody>
          <a:bodyPr wrap="square" rtlCol="0">
            <a:spAutoFit/>
          </a:bodyPr>
          <a:lstStyle/>
          <a:p>
            <a:pPr algn="ctr"/>
            <a:r>
              <a:rPr lang="en-GB" sz="2800" dirty="0" smtClean="0"/>
              <a:t>Adrenal/Thyroid Glands (metabolism)</a:t>
            </a:r>
          </a:p>
        </p:txBody>
      </p:sp>
      <p:sp>
        <p:nvSpPr>
          <p:cNvPr id="22" name="TextBox 21"/>
          <p:cNvSpPr txBox="1"/>
          <p:nvPr/>
        </p:nvSpPr>
        <p:spPr>
          <a:xfrm>
            <a:off x="5072066" y="5469462"/>
            <a:ext cx="3429024" cy="707886"/>
          </a:xfrm>
          <a:prstGeom prst="rect">
            <a:avLst/>
          </a:prstGeom>
          <a:solidFill>
            <a:schemeClr val="tx2">
              <a:lumMod val="60000"/>
              <a:lumOff val="40000"/>
            </a:schemeClr>
          </a:solidFill>
        </p:spPr>
        <p:txBody>
          <a:bodyPr wrap="square" rtlCol="0">
            <a:spAutoFit/>
          </a:bodyPr>
          <a:lstStyle/>
          <a:p>
            <a:pPr algn="ctr"/>
            <a:r>
              <a:rPr lang="en-GB" sz="2000" dirty="0" smtClean="0"/>
              <a:t>Smooth muscle in arterioles (</a:t>
            </a:r>
            <a:r>
              <a:rPr lang="en-GB" sz="2000" dirty="0" err="1" smtClean="0"/>
              <a:t>vasodilation</a:t>
            </a:r>
            <a:r>
              <a:rPr lang="en-GB" sz="2000" dirty="0" smtClean="0"/>
              <a:t>/vasoconstriction)</a:t>
            </a:r>
            <a:endParaRPr lang="en-US" sz="2000" dirty="0"/>
          </a:p>
        </p:txBody>
      </p:sp>
      <p:sp>
        <p:nvSpPr>
          <p:cNvPr id="23" name="Down Arrow 22"/>
          <p:cNvSpPr/>
          <p:nvPr/>
        </p:nvSpPr>
        <p:spPr>
          <a:xfrm>
            <a:off x="4357686" y="1928802"/>
            <a:ext cx="321471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b="1" dirty="0" smtClean="0"/>
              <a:t>Exercise in heat, risks and precautions</a:t>
            </a:r>
            <a:endParaRPr lang="en-US" b="1" dirty="0">
              <a:solidFill>
                <a:srgbClr val="FF0000"/>
              </a:solidFill>
            </a:endParaRPr>
          </a:p>
        </p:txBody>
      </p:sp>
      <p:sp>
        <p:nvSpPr>
          <p:cNvPr id="3" name="Content Placeholder 2"/>
          <p:cNvSpPr>
            <a:spLocks noGrp="1"/>
          </p:cNvSpPr>
          <p:nvPr>
            <p:ph idx="1"/>
          </p:nvPr>
        </p:nvSpPr>
        <p:spPr>
          <a:xfrm>
            <a:off x="214282" y="1000108"/>
            <a:ext cx="8715436" cy="5643602"/>
          </a:xfrm>
        </p:spPr>
        <p:txBody>
          <a:bodyPr/>
          <a:lstStyle/>
          <a:p>
            <a:pPr>
              <a:buNone/>
            </a:pPr>
            <a:r>
              <a:rPr lang="en-GB" dirty="0" smtClean="0"/>
              <a:t>A sustained increase in temperature above the normal range is called </a:t>
            </a:r>
            <a:r>
              <a:rPr lang="en-GB" b="1" dirty="0" smtClean="0">
                <a:solidFill>
                  <a:srgbClr val="FF0000"/>
                </a:solidFill>
              </a:rPr>
              <a:t>hyperthermia</a:t>
            </a:r>
            <a:r>
              <a:rPr lang="en-GB" dirty="0" smtClean="0"/>
              <a:t>.</a:t>
            </a:r>
          </a:p>
          <a:p>
            <a:pPr>
              <a:buNone/>
            </a:pPr>
            <a:r>
              <a:rPr lang="en-GB" dirty="0" smtClean="0"/>
              <a:t>A fever is when </a:t>
            </a:r>
            <a:r>
              <a:rPr lang="en-GB" b="1" dirty="0" err="1" smtClean="0">
                <a:solidFill>
                  <a:srgbClr val="C00000"/>
                </a:solidFill>
              </a:rPr>
              <a:t>pyrogens</a:t>
            </a:r>
            <a:r>
              <a:rPr lang="en-GB" dirty="0" smtClean="0"/>
              <a:t> are released by the </a:t>
            </a:r>
            <a:r>
              <a:rPr lang="en-GB" b="1" dirty="0" smtClean="0">
                <a:solidFill>
                  <a:srgbClr val="0070C0"/>
                </a:solidFill>
              </a:rPr>
              <a:t>immune system</a:t>
            </a:r>
            <a:r>
              <a:rPr lang="en-GB" dirty="0" smtClean="0"/>
              <a:t>. </a:t>
            </a:r>
          </a:p>
          <a:p>
            <a:pPr>
              <a:buNone/>
            </a:pPr>
            <a:r>
              <a:rPr lang="en-GB" dirty="0" err="1" smtClean="0"/>
              <a:t>Pyrogens</a:t>
            </a:r>
            <a:r>
              <a:rPr lang="en-GB" dirty="0" smtClean="0"/>
              <a:t> act on </a:t>
            </a:r>
            <a:r>
              <a:rPr lang="en-GB" b="1" dirty="0" smtClean="0">
                <a:solidFill>
                  <a:schemeClr val="accent6">
                    <a:lumMod val="75000"/>
                  </a:schemeClr>
                </a:solidFill>
              </a:rPr>
              <a:t>thermoreceptors</a:t>
            </a:r>
            <a:r>
              <a:rPr lang="en-GB" dirty="0" smtClean="0"/>
              <a:t>, causing them to ‘malfunction.’</a:t>
            </a:r>
          </a:p>
          <a:p>
            <a:pPr>
              <a:buNone/>
            </a:pPr>
            <a:r>
              <a:rPr lang="en-GB" dirty="0" smtClean="0"/>
              <a:t>This causes </a:t>
            </a:r>
            <a:r>
              <a:rPr lang="en-GB" b="1" dirty="0" smtClean="0"/>
              <a:t>heat exhaustion</a:t>
            </a:r>
            <a:r>
              <a:rPr lang="en-GB" dirty="0" smtClean="0"/>
              <a:t> and </a:t>
            </a:r>
            <a:r>
              <a:rPr lang="en-GB" b="1" dirty="0" smtClean="0"/>
              <a:t>heat stroke</a:t>
            </a:r>
            <a:r>
              <a:rPr lang="en-GB" dirty="0" smtClean="0"/>
              <a:t>. Heat related disorders also include </a:t>
            </a:r>
            <a:r>
              <a:rPr lang="en-GB" b="1" dirty="0" smtClean="0"/>
              <a:t>heat cramps</a:t>
            </a:r>
            <a:r>
              <a:rPr lang="en-GB" dirty="0" smtClean="0"/>
              <a:t> due to the loss of large amounts of electrolytes and water.</a:t>
            </a:r>
            <a:endParaRPr lang="en-US" dirty="0"/>
          </a:p>
        </p:txBody>
      </p:sp>
      <p:sp>
        <p:nvSpPr>
          <p:cNvPr id="4" name="Rectangle 3"/>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4032"/>
          </a:xfrm>
        </p:spPr>
        <p:txBody>
          <a:bodyPr>
            <a:noAutofit/>
          </a:bodyPr>
          <a:lstStyle/>
          <a:p>
            <a:r>
              <a:rPr lang="en-GB" sz="3600" dirty="0" smtClean="0"/>
              <a:t>If the body/skin temperature gets too high....</a:t>
            </a:r>
            <a:endParaRPr lang="en-US" sz="3600" dirty="0"/>
          </a:p>
        </p:txBody>
      </p:sp>
      <p:sp>
        <p:nvSpPr>
          <p:cNvPr id="5" name="Content Placeholder 4"/>
          <p:cNvSpPr>
            <a:spLocks noGrp="1"/>
          </p:cNvSpPr>
          <p:nvPr>
            <p:ph idx="1"/>
          </p:nvPr>
        </p:nvSpPr>
        <p:spPr>
          <a:xfrm>
            <a:off x="142844" y="1142984"/>
            <a:ext cx="8858312" cy="5572164"/>
          </a:xfrm>
        </p:spPr>
        <p:txBody>
          <a:bodyPr>
            <a:normAutofit lnSpcReduction="10000"/>
          </a:bodyPr>
          <a:lstStyle/>
          <a:p>
            <a:pPr>
              <a:buNone/>
            </a:pPr>
            <a:r>
              <a:rPr lang="en-GB" sz="2800" dirty="0" smtClean="0"/>
              <a:t>... the </a:t>
            </a:r>
            <a:r>
              <a:rPr lang="en-GB" sz="2800" b="1" dirty="0" smtClean="0">
                <a:solidFill>
                  <a:srgbClr val="FF0000"/>
                </a:solidFill>
              </a:rPr>
              <a:t>thermoreceptors detect</a:t>
            </a:r>
            <a:r>
              <a:rPr lang="en-GB" sz="2800" dirty="0" smtClean="0"/>
              <a:t> this, and send impulses to the hypothalamus. The hypothalamus brings about </a:t>
            </a:r>
            <a:r>
              <a:rPr lang="en-GB" sz="2800" b="1" dirty="0" smtClean="0">
                <a:solidFill>
                  <a:srgbClr val="0070C0"/>
                </a:solidFill>
              </a:rPr>
              <a:t>corrective mechanisms</a:t>
            </a:r>
            <a:r>
              <a:rPr lang="en-GB" sz="2800" dirty="0" smtClean="0"/>
              <a:t> to decrease the core body temp:</a:t>
            </a:r>
          </a:p>
          <a:p>
            <a:pPr>
              <a:buNone/>
            </a:pPr>
            <a:endParaRPr lang="en-GB" sz="2800" dirty="0"/>
          </a:p>
          <a:p>
            <a:pPr marL="514350" indent="-514350">
              <a:buAutoNum type="arabicPeriod"/>
            </a:pPr>
            <a:r>
              <a:rPr lang="en-GB" sz="2900" b="1" dirty="0" smtClean="0">
                <a:solidFill>
                  <a:srgbClr val="00B050"/>
                </a:solidFill>
              </a:rPr>
              <a:t>VASODILATION:</a:t>
            </a:r>
            <a:r>
              <a:rPr lang="en-GB" sz="2900" b="1" dirty="0" smtClean="0"/>
              <a:t> </a:t>
            </a:r>
            <a:r>
              <a:rPr lang="en-GB" sz="2900" dirty="0" smtClean="0"/>
              <a:t>allows more blood to the surface of the skin.</a:t>
            </a:r>
          </a:p>
          <a:p>
            <a:pPr marL="514350" indent="-514350">
              <a:buAutoNum type="arabicPeriod"/>
            </a:pPr>
            <a:r>
              <a:rPr lang="en-GB" sz="2900" b="1" dirty="0" smtClean="0">
                <a:solidFill>
                  <a:srgbClr val="00B050"/>
                </a:solidFill>
              </a:rPr>
              <a:t>INCREASED SWEATING: </a:t>
            </a:r>
            <a:r>
              <a:rPr lang="en-GB" sz="2900" dirty="0" smtClean="0"/>
              <a:t>causes a ‘cooling effect’. Increased Heart Rate to maintain Cardiac Output</a:t>
            </a:r>
          </a:p>
          <a:p>
            <a:pPr marL="514350" indent="-514350">
              <a:buAutoNum type="arabicPeriod"/>
            </a:pPr>
            <a:r>
              <a:rPr lang="en-GB" sz="2900" b="1" dirty="0" smtClean="0">
                <a:solidFill>
                  <a:srgbClr val="00B050"/>
                </a:solidFill>
              </a:rPr>
              <a:t>PANTING:</a:t>
            </a:r>
            <a:r>
              <a:rPr lang="en-GB" sz="2900" b="1" dirty="0" smtClean="0"/>
              <a:t> </a:t>
            </a:r>
            <a:r>
              <a:rPr lang="en-GB" sz="2900" dirty="0" smtClean="0"/>
              <a:t>causes a ‘cooling effect’</a:t>
            </a:r>
          </a:p>
          <a:p>
            <a:pPr marL="514350" indent="-514350">
              <a:buAutoNum type="arabicPeriod"/>
            </a:pPr>
            <a:r>
              <a:rPr lang="en-GB" sz="2900" b="1" dirty="0" smtClean="0">
                <a:solidFill>
                  <a:srgbClr val="00B050"/>
                </a:solidFill>
              </a:rPr>
              <a:t>PILOREXATION:</a:t>
            </a:r>
            <a:r>
              <a:rPr lang="en-GB" sz="2900" b="1" dirty="0" smtClean="0"/>
              <a:t> </a:t>
            </a:r>
            <a:r>
              <a:rPr lang="en-GB" sz="2900" dirty="0" smtClean="0"/>
              <a:t>hairs lie flat. Less air trapped = less insulation.</a:t>
            </a:r>
          </a:p>
          <a:p>
            <a:pPr marL="514350" indent="-514350">
              <a:buAutoNum type="arabicPeriod"/>
            </a:pPr>
            <a:r>
              <a:rPr lang="en-GB" sz="2900" b="1" dirty="0" smtClean="0">
                <a:solidFill>
                  <a:srgbClr val="FF0000"/>
                </a:solidFill>
              </a:rPr>
              <a:t>DECREASED METABOLISM</a:t>
            </a:r>
            <a:endParaRPr lang="en-US" sz="2900" b="1" dirty="0" smtClean="0"/>
          </a:p>
          <a:p>
            <a:pPr marL="514350" indent="-514350">
              <a:buAutoNum type="arabicPeriod"/>
            </a:pPr>
            <a:endParaRPr lang="en-GB" sz="2800" b="1" dirty="0" smtClean="0"/>
          </a:p>
        </p:txBody>
      </p:sp>
      <p:sp>
        <p:nvSpPr>
          <p:cNvPr id="6" name="Rectangle 5"/>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heckerboard(across)">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heckerboard(across)">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checkerboard(across)">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4032"/>
          </a:xfrm>
        </p:spPr>
        <p:txBody>
          <a:bodyPr>
            <a:normAutofit fontScale="90000"/>
          </a:bodyPr>
          <a:lstStyle/>
          <a:p>
            <a:r>
              <a:rPr lang="en-GB" dirty="0" smtClean="0"/>
              <a:t>1. Vasodilation</a:t>
            </a:r>
            <a:endParaRPr lang="en-US" dirty="0"/>
          </a:p>
        </p:txBody>
      </p:sp>
      <p:sp>
        <p:nvSpPr>
          <p:cNvPr id="5" name="Content Placeholder 4"/>
          <p:cNvSpPr>
            <a:spLocks noGrp="1"/>
          </p:cNvSpPr>
          <p:nvPr>
            <p:ph idx="1"/>
          </p:nvPr>
        </p:nvSpPr>
        <p:spPr>
          <a:xfrm>
            <a:off x="142844" y="928670"/>
            <a:ext cx="8858312" cy="5715040"/>
          </a:xfrm>
        </p:spPr>
        <p:txBody>
          <a:bodyPr>
            <a:normAutofit/>
          </a:bodyPr>
          <a:lstStyle/>
          <a:p>
            <a:pPr>
              <a:buNone/>
            </a:pPr>
            <a:r>
              <a:rPr lang="en-GB" sz="2800" dirty="0" smtClean="0"/>
              <a:t>Nerve impulses are sent from the hypothalamus to the </a:t>
            </a:r>
            <a:r>
              <a:rPr lang="en-GB" sz="2800" b="1" dirty="0" smtClean="0">
                <a:solidFill>
                  <a:srgbClr val="FF0000"/>
                </a:solidFill>
              </a:rPr>
              <a:t>smooth muscle in skin arterioles</a:t>
            </a:r>
            <a:r>
              <a:rPr lang="en-GB" sz="2800" b="1" dirty="0" smtClean="0"/>
              <a:t>.</a:t>
            </a:r>
            <a:r>
              <a:rPr lang="en-GB" sz="2800" dirty="0" smtClean="0"/>
              <a:t> </a:t>
            </a:r>
          </a:p>
          <a:p>
            <a:pPr>
              <a:buNone/>
            </a:pPr>
            <a:r>
              <a:rPr lang="en-GB" sz="2800" dirty="0" smtClean="0"/>
              <a:t>This causes the smooth muscle to </a:t>
            </a:r>
            <a:r>
              <a:rPr lang="en-GB" sz="2800" b="1" dirty="0" smtClean="0">
                <a:solidFill>
                  <a:srgbClr val="00B050"/>
                </a:solidFill>
              </a:rPr>
              <a:t>relax</a:t>
            </a:r>
            <a:r>
              <a:rPr lang="en-GB" sz="2800" dirty="0" smtClean="0">
                <a:solidFill>
                  <a:srgbClr val="00B050"/>
                </a:solidFill>
              </a:rPr>
              <a:t>, </a:t>
            </a:r>
            <a:r>
              <a:rPr lang="en-GB" sz="2800" b="1" dirty="0" smtClean="0">
                <a:solidFill>
                  <a:srgbClr val="00B050"/>
                </a:solidFill>
              </a:rPr>
              <a:t>opening up blood capillaries near the surface of the skin</a:t>
            </a:r>
            <a:r>
              <a:rPr lang="en-GB" sz="2800" dirty="0" smtClean="0"/>
              <a:t>.</a:t>
            </a:r>
          </a:p>
          <a:p>
            <a:pPr>
              <a:buNone/>
            </a:pPr>
            <a:r>
              <a:rPr lang="en-GB" sz="2800" dirty="0" smtClean="0"/>
              <a:t>Blood flows near the skin surface now, and heat can be </a:t>
            </a:r>
            <a:r>
              <a:rPr lang="en-GB" sz="2800" b="1" dirty="0" smtClean="0">
                <a:solidFill>
                  <a:schemeClr val="accent6">
                    <a:lumMod val="75000"/>
                  </a:schemeClr>
                </a:solidFill>
              </a:rPr>
              <a:t>radiated</a:t>
            </a:r>
            <a:r>
              <a:rPr lang="en-GB" sz="2800" dirty="0" smtClean="0"/>
              <a:t> away.</a:t>
            </a:r>
            <a:endParaRPr lang="en-US" sz="2800" dirty="0"/>
          </a:p>
        </p:txBody>
      </p:sp>
      <p:pic>
        <p:nvPicPr>
          <p:cNvPr id="21506" name="Picture 2"/>
          <p:cNvPicPr>
            <a:picLocks noChangeAspect="1" noChangeArrowheads="1"/>
          </p:cNvPicPr>
          <p:nvPr/>
        </p:nvPicPr>
        <p:blipFill>
          <a:blip r:embed="rId2"/>
          <a:srcRect/>
          <a:stretch>
            <a:fillRect/>
          </a:stretch>
        </p:blipFill>
        <p:spPr bwMode="auto">
          <a:xfrm>
            <a:off x="2000232" y="3929066"/>
            <a:ext cx="5314950" cy="2543175"/>
          </a:xfrm>
          <a:prstGeom prst="rect">
            <a:avLst/>
          </a:prstGeom>
          <a:noFill/>
          <a:ln w="9525">
            <a:noFill/>
            <a:miter lim="800000"/>
            <a:headEnd/>
            <a:tailEnd/>
          </a:ln>
          <a:effectLst/>
        </p:spPr>
      </p:pic>
      <p:cxnSp>
        <p:nvCxnSpPr>
          <p:cNvPr id="13" name="Straight Arrow Connector 12"/>
          <p:cNvCxnSpPr/>
          <p:nvPr/>
        </p:nvCxnSpPr>
        <p:spPr>
          <a:xfrm>
            <a:off x="928662" y="6215082"/>
            <a:ext cx="1143008"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429520" y="6215082"/>
            <a:ext cx="1143008"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1142976" y="3786190"/>
            <a:ext cx="7262949" cy="971006"/>
          </a:xfrm>
          <a:custGeom>
            <a:avLst/>
            <a:gdLst>
              <a:gd name="connsiteX0" fmla="*/ 0 w 7262949"/>
              <a:gd name="connsiteY0" fmla="*/ 971006 h 971006"/>
              <a:gd name="connsiteX1" fmla="*/ 1541418 w 7262949"/>
              <a:gd name="connsiteY1" fmla="*/ 252549 h 971006"/>
              <a:gd name="connsiteX2" fmla="*/ 3696789 w 7262949"/>
              <a:gd name="connsiteY2" fmla="*/ 4354 h 971006"/>
              <a:gd name="connsiteX3" fmla="*/ 5747658 w 7262949"/>
              <a:gd name="connsiteY3" fmla="*/ 278674 h 971006"/>
              <a:gd name="connsiteX4" fmla="*/ 7262949 w 7262949"/>
              <a:gd name="connsiteY4" fmla="*/ 853440 h 971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949" h="971006">
                <a:moveTo>
                  <a:pt x="0" y="971006"/>
                </a:moveTo>
                <a:cubicBezTo>
                  <a:pt x="462643" y="692332"/>
                  <a:pt x="925287" y="413658"/>
                  <a:pt x="1541418" y="252549"/>
                </a:cubicBezTo>
                <a:cubicBezTo>
                  <a:pt x="2157550" y="91440"/>
                  <a:pt x="2995749" y="0"/>
                  <a:pt x="3696789" y="4354"/>
                </a:cubicBezTo>
                <a:cubicBezTo>
                  <a:pt x="4397829" y="8708"/>
                  <a:pt x="5153298" y="137160"/>
                  <a:pt x="5747658" y="278674"/>
                </a:cubicBezTo>
                <a:cubicBezTo>
                  <a:pt x="6342018" y="420188"/>
                  <a:pt x="6802483" y="636814"/>
                  <a:pt x="7262949" y="853440"/>
                </a:cubicBezTo>
              </a:path>
            </a:pathLst>
          </a:custGeom>
          <a:ln w="3524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506"/>
                                        </p:tgtEl>
                                        <p:attrNameLst>
                                          <p:attrName>style.visibility</p:attrName>
                                        </p:attrNameLst>
                                      </p:cBhvr>
                                      <p:to>
                                        <p:strVal val="visible"/>
                                      </p:to>
                                    </p:set>
                                    <p:animEffect transition="in" filter="checkerboard(across)">
                                      <p:cBhvr>
                                        <p:cTn id="22" dur="500"/>
                                        <p:tgtEl>
                                          <p:spTgt spid="21506"/>
                                        </p:tgtEl>
                                      </p:cBhvr>
                                    </p:animEffect>
                                  </p:childTnLst>
                                </p:cTn>
                              </p:par>
                              <p:par>
                                <p:cTn id="23" presetID="5"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par>
                                <p:cTn id="26" presetID="5"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2. Increased sweating</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Content Placeholder 4"/>
          <p:cNvSpPr txBox="1">
            <a:spLocks/>
          </p:cNvSpPr>
          <p:nvPr/>
        </p:nvSpPr>
        <p:spPr>
          <a:xfrm>
            <a:off x="142844" y="928670"/>
            <a:ext cx="8858312" cy="57150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Vasodilation also</a:t>
            </a:r>
            <a:r>
              <a:rPr kumimoji="0" lang="en-GB" sz="2800" b="0" i="0" u="none" strike="noStrike" kern="1200" cap="none" spc="0" normalizeH="0" noProof="0" dirty="0" smtClean="0">
                <a:ln>
                  <a:noFill/>
                </a:ln>
                <a:solidFill>
                  <a:schemeClr val="tx1"/>
                </a:solidFill>
                <a:effectLst/>
                <a:uLnTx/>
                <a:uFillTx/>
                <a:latin typeface="+mn-lt"/>
                <a:ea typeface="+mn-ea"/>
                <a:cs typeface="+mn-cs"/>
              </a:rPr>
              <a:t> increases blood flow to the </a:t>
            </a:r>
            <a:r>
              <a:rPr kumimoji="0" lang="en-GB" sz="2800" b="1" i="0" u="none" strike="noStrike" kern="1200" cap="none" spc="0" normalizeH="0" noProof="0" dirty="0" smtClean="0">
                <a:ln>
                  <a:noFill/>
                </a:ln>
                <a:solidFill>
                  <a:schemeClr val="accent6">
                    <a:lumMod val="75000"/>
                  </a:schemeClr>
                </a:solidFill>
                <a:effectLst/>
                <a:uLnTx/>
                <a:uFillTx/>
                <a:latin typeface="+mn-lt"/>
                <a:ea typeface="+mn-ea"/>
                <a:cs typeface="+mn-cs"/>
              </a:rPr>
              <a:t>sweat glands</a:t>
            </a:r>
            <a:r>
              <a:rPr kumimoji="0" lang="en-GB" sz="280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800" b="0" baseline="0" dirty="0" smtClean="0"/>
              <a:t>This</a:t>
            </a:r>
            <a:r>
              <a:rPr lang="en-GB" sz="2800" b="0" dirty="0" smtClean="0"/>
              <a:t> causes more sweat to be </a:t>
            </a:r>
            <a:r>
              <a:rPr lang="en-GB" sz="2800" b="1" dirty="0" smtClean="0">
                <a:solidFill>
                  <a:srgbClr val="00B050"/>
                </a:solidFill>
              </a:rPr>
              <a:t>secreted</a:t>
            </a:r>
            <a:r>
              <a:rPr lang="en-GB" sz="2800" dirty="0" smtClean="0"/>
              <a:t> onto the surface of the skin.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The</a:t>
            </a:r>
            <a:r>
              <a:rPr kumimoji="0" lang="en-GB" sz="2800" b="0" i="0" u="none" strike="noStrike" kern="1200" cap="none" spc="0" normalizeH="0" noProof="0" dirty="0" smtClean="0">
                <a:ln>
                  <a:noFill/>
                </a:ln>
                <a:solidFill>
                  <a:schemeClr val="tx1"/>
                </a:solidFill>
                <a:effectLst/>
                <a:uLnTx/>
                <a:uFillTx/>
                <a:latin typeface="+mn-lt"/>
                <a:ea typeface="+mn-ea"/>
                <a:cs typeface="+mn-cs"/>
              </a:rPr>
              <a:t> sweat </a:t>
            </a:r>
            <a:r>
              <a:rPr kumimoji="0" lang="en-GB" sz="2800" b="1" i="0" u="none" strike="noStrike" kern="1200" cap="none" spc="0" normalizeH="0" noProof="0" dirty="0" smtClean="0">
                <a:ln>
                  <a:noFill/>
                </a:ln>
                <a:solidFill>
                  <a:srgbClr val="7030A0"/>
                </a:solidFill>
                <a:effectLst/>
                <a:uLnTx/>
                <a:uFillTx/>
                <a:latin typeface="+mn-lt"/>
                <a:ea typeface="+mn-ea"/>
                <a:cs typeface="+mn-cs"/>
              </a:rPr>
              <a:t>evaporates</a:t>
            </a:r>
            <a:r>
              <a:rPr kumimoji="0" lang="en-GB" sz="2800" b="1" i="0" u="none" strike="noStrike" kern="1200" cap="none" spc="0" normalizeH="0" noProof="0" dirty="0" smtClean="0">
                <a:ln>
                  <a:noFill/>
                </a:ln>
                <a:solidFill>
                  <a:schemeClr val="tx1"/>
                </a:solidFill>
                <a:effectLst/>
                <a:uLnTx/>
                <a:uFillTx/>
                <a:latin typeface="+mn-lt"/>
                <a:ea typeface="+mn-ea"/>
                <a:cs typeface="+mn-cs"/>
              </a:rPr>
              <a:t> </a:t>
            </a:r>
            <a:r>
              <a:rPr kumimoji="0" lang="en-GB" sz="2800" i="0" u="none" strike="noStrike" kern="1200" cap="none" spc="0" normalizeH="0" noProof="0" dirty="0" smtClean="0">
                <a:ln>
                  <a:noFill/>
                </a:ln>
                <a:solidFill>
                  <a:schemeClr val="tx1"/>
                </a:solidFill>
                <a:effectLst/>
                <a:uLnTx/>
                <a:uFillTx/>
                <a:latin typeface="+mn-lt"/>
                <a:ea typeface="+mn-ea"/>
                <a:cs typeface="+mn-cs"/>
              </a:rPr>
              <a:t>from the skin, causing a </a:t>
            </a:r>
            <a:r>
              <a:rPr kumimoji="0" lang="en-GB" sz="2800" b="1" i="0" u="none" strike="noStrike" kern="1200" cap="none" spc="0" normalizeH="0" noProof="0" dirty="0" smtClean="0">
                <a:ln>
                  <a:noFill/>
                </a:ln>
                <a:solidFill>
                  <a:srgbClr val="00B0F0"/>
                </a:solidFill>
                <a:effectLst/>
                <a:uLnTx/>
                <a:uFillTx/>
                <a:latin typeface="+mn-lt"/>
                <a:ea typeface="+mn-ea"/>
                <a:cs typeface="+mn-cs"/>
              </a:rPr>
              <a:t>cooling effect</a:t>
            </a:r>
            <a:r>
              <a:rPr kumimoji="0" lang="en-GB" sz="2800" i="0" u="none" strike="noStrike" kern="1200" cap="none" spc="0" normalizeH="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2530" name="Picture 2" descr="http://www.vernier.com/labequipment/images/proscope_sweat.jpg"/>
          <p:cNvPicPr>
            <a:picLocks noChangeAspect="1" noChangeArrowheads="1"/>
          </p:cNvPicPr>
          <p:nvPr/>
        </p:nvPicPr>
        <p:blipFill>
          <a:blip r:embed="rId2"/>
          <a:srcRect/>
          <a:stretch>
            <a:fillRect/>
          </a:stretch>
        </p:blipFill>
        <p:spPr bwMode="auto">
          <a:xfrm>
            <a:off x="285720" y="3571876"/>
            <a:ext cx="3929090" cy="2946818"/>
          </a:xfrm>
          <a:prstGeom prst="rect">
            <a:avLst/>
          </a:prstGeom>
          <a:noFill/>
        </p:spPr>
      </p:pic>
      <p:pic>
        <p:nvPicPr>
          <p:cNvPr id="22532" name="Picture 4" descr="http://a.abcnews.com/images/GMA/nm_sweat_070823_ms.jpg"/>
          <p:cNvPicPr>
            <a:picLocks noChangeAspect="1" noChangeArrowheads="1"/>
          </p:cNvPicPr>
          <p:nvPr/>
        </p:nvPicPr>
        <p:blipFill>
          <a:blip r:embed="rId3"/>
          <a:srcRect/>
          <a:stretch>
            <a:fillRect/>
          </a:stretch>
        </p:blipFill>
        <p:spPr bwMode="auto">
          <a:xfrm>
            <a:off x="4857752" y="3571876"/>
            <a:ext cx="3933825" cy="2952750"/>
          </a:xfrm>
          <a:prstGeom prst="rect">
            <a:avLst/>
          </a:prstGeom>
          <a:noFill/>
        </p:spPr>
      </p:pic>
      <p:sp>
        <p:nvSpPr>
          <p:cNvPr id="6" name="Rectangle 5"/>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800"/>
            <a:ext cx="8229600" cy="817562"/>
          </a:xfrm>
        </p:spPr>
        <p:txBody>
          <a:bodyPr>
            <a:normAutofit fontScale="90000"/>
          </a:bodyPr>
          <a:lstStyle/>
          <a:p>
            <a:r>
              <a:rPr lang="en-US" dirty="0" smtClean="0"/>
              <a:t>Relationship between cellular metabolism and production of heat</a:t>
            </a:r>
            <a:br>
              <a:rPr lang="en-US" dirty="0" smtClean="0"/>
            </a:br>
            <a:endParaRPr lang="en-US" dirty="0"/>
          </a:p>
        </p:txBody>
      </p:sp>
      <p:sp>
        <p:nvSpPr>
          <p:cNvPr id="3" name="Content Placeholder 2"/>
          <p:cNvSpPr>
            <a:spLocks noGrp="1"/>
          </p:cNvSpPr>
          <p:nvPr>
            <p:ph idx="1"/>
          </p:nvPr>
        </p:nvSpPr>
        <p:spPr>
          <a:xfrm>
            <a:off x="457200" y="6197600"/>
            <a:ext cx="8229600" cy="622300"/>
          </a:xfrm>
        </p:spPr>
        <p:txBody>
          <a:bodyPr/>
          <a:lstStyle/>
          <a:p>
            <a:pPr algn="ctr">
              <a:buNone/>
            </a:pPr>
            <a:r>
              <a:rPr lang="en-US" dirty="0" smtClean="0"/>
              <a:t>What is involved in cellular metabolism? </a:t>
            </a:r>
            <a:endParaRPr lang="en-US" dirty="0"/>
          </a:p>
        </p:txBody>
      </p:sp>
      <p:pic>
        <p:nvPicPr>
          <p:cNvPr id="1026" name="Picture 2"/>
          <p:cNvPicPr>
            <a:picLocks noChangeAspect="1" noChangeArrowheads="1"/>
          </p:cNvPicPr>
          <p:nvPr/>
        </p:nvPicPr>
        <p:blipFill>
          <a:blip r:embed="rId2"/>
          <a:srcRect/>
          <a:stretch>
            <a:fillRect/>
          </a:stretch>
        </p:blipFill>
        <p:spPr bwMode="auto">
          <a:xfrm>
            <a:off x="995364" y="1181100"/>
            <a:ext cx="7007432" cy="49911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3. Panting</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4"/>
          <p:cNvSpPr txBox="1">
            <a:spLocks/>
          </p:cNvSpPr>
          <p:nvPr/>
        </p:nvSpPr>
        <p:spPr>
          <a:xfrm>
            <a:off x="142844" y="928670"/>
            <a:ext cx="8858312" cy="57150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Some animals have</a:t>
            </a:r>
            <a:r>
              <a:rPr kumimoji="0" lang="en-GB" sz="2800" b="0" i="0" u="none" strike="noStrike" kern="1200" cap="none" spc="0" normalizeH="0" noProof="0" dirty="0" smtClean="0">
                <a:ln>
                  <a:noFill/>
                </a:ln>
                <a:solidFill>
                  <a:schemeClr val="tx1"/>
                </a:solidFill>
                <a:effectLst/>
                <a:uLnTx/>
                <a:uFillTx/>
                <a:latin typeface="+mn-lt"/>
                <a:ea typeface="+mn-ea"/>
                <a:cs typeface="+mn-cs"/>
              </a:rPr>
              <a:t> few, if any sweat glands at all. They lose heat by panting.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800" baseline="0" dirty="0" smtClean="0"/>
              <a:t>Panting</a:t>
            </a:r>
            <a:r>
              <a:rPr lang="en-GB" sz="2800" dirty="0" smtClean="0"/>
              <a:t> involves </a:t>
            </a:r>
            <a:r>
              <a:rPr lang="en-GB" sz="2800" b="1" dirty="0" smtClean="0">
                <a:solidFill>
                  <a:srgbClr val="FF0000"/>
                </a:solidFill>
              </a:rPr>
              <a:t>quick</a:t>
            </a:r>
            <a:r>
              <a:rPr lang="en-GB" sz="2800" dirty="0" smtClean="0">
                <a:solidFill>
                  <a:srgbClr val="FF0000"/>
                </a:solidFill>
              </a:rPr>
              <a:t>, </a:t>
            </a:r>
            <a:r>
              <a:rPr lang="en-GB" sz="2800" b="1" dirty="0" smtClean="0">
                <a:solidFill>
                  <a:srgbClr val="FF0000"/>
                </a:solidFill>
              </a:rPr>
              <a:t>short</a:t>
            </a:r>
            <a:r>
              <a:rPr lang="en-GB" sz="2800" dirty="0" smtClean="0">
                <a:solidFill>
                  <a:srgbClr val="FF0000"/>
                </a:solidFill>
              </a:rPr>
              <a:t> </a:t>
            </a:r>
            <a:r>
              <a:rPr lang="en-GB" sz="2800" b="1" dirty="0" smtClean="0">
                <a:solidFill>
                  <a:srgbClr val="FF0000"/>
                </a:solidFill>
              </a:rPr>
              <a:t>breaths of air</a:t>
            </a:r>
            <a:r>
              <a:rPr lang="en-GB" sz="2800" dirty="0" smtClean="0"/>
              <a:t>, which </a:t>
            </a:r>
            <a:r>
              <a:rPr lang="en-GB" sz="2800" b="1" dirty="0" smtClean="0">
                <a:solidFill>
                  <a:srgbClr val="00B050"/>
                </a:solidFill>
              </a:rPr>
              <a:t>evaporate</a:t>
            </a:r>
            <a:r>
              <a:rPr lang="en-GB" sz="2800" dirty="0" smtClean="0"/>
              <a:t> water from the tongue, producing a </a:t>
            </a:r>
            <a:r>
              <a:rPr lang="en-GB" sz="2800" b="1" dirty="0" smtClean="0">
                <a:solidFill>
                  <a:srgbClr val="00B0F0"/>
                </a:solidFill>
              </a:rPr>
              <a:t>cooling effect</a:t>
            </a:r>
            <a:r>
              <a:rPr lang="en-GB" sz="2800" dirty="0" smtClean="0">
                <a:solidFill>
                  <a:srgbClr val="00B0F0"/>
                </a:solidFill>
              </a:rPr>
              <a:t>.</a:t>
            </a:r>
            <a:endParaRPr kumimoji="0" lang="en-US" sz="2800" b="0" i="0" u="none" strike="noStrike" kern="1200" cap="none" spc="0" normalizeH="0" baseline="0" noProof="0" dirty="0" smtClean="0">
              <a:ln>
                <a:noFill/>
              </a:ln>
              <a:solidFill>
                <a:srgbClr val="00B0F0"/>
              </a:solidFill>
              <a:effectLst/>
              <a:uLnTx/>
              <a:uFillTx/>
              <a:latin typeface="+mn-lt"/>
              <a:ea typeface="+mn-ea"/>
              <a:cs typeface="+mn-cs"/>
            </a:endParaRPr>
          </a:p>
        </p:txBody>
      </p:sp>
      <p:pic>
        <p:nvPicPr>
          <p:cNvPr id="28674" name="Picture 2" descr="http://wrongcrowd.com/albums/pets/spike_panting.jpg"/>
          <p:cNvPicPr>
            <a:picLocks noChangeAspect="1" noChangeArrowheads="1"/>
          </p:cNvPicPr>
          <p:nvPr/>
        </p:nvPicPr>
        <p:blipFill>
          <a:blip r:embed="rId2" cstate="print"/>
          <a:srcRect/>
          <a:stretch>
            <a:fillRect/>
          </a:stretch>
        </p:blipFill>
        <p:spPr bwMode="auto">
          <a:xfrm>
            <a:off x="2285985" y="3094344"/>
            <a:ext cx="4500594" cy="3373963"/>
          </a:xfrm>
          <a:prstGeom prst="rect">
            <a:avLst/>
          </a:prstGeom>
          <a:noFill/>
        </p:spPr>
      </p:pic>
      <p:sp>
        <p:nvSpPr>
          <p:cNvPr id="5" name="Rectangle 4"/>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latin typeface="+mj-lt"/>
                <a:ea typeface="+mj-ea"/>
                <a:cs typeface="+mj-cs"/>
              </a:rPr>
              <a:t>4.</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Pilorelaxation</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4"/>
          <p:cNvSpPr txBox="1">
            <a:spLocks/>
          </p:cNvSpPr>
          <p:nvPr/>
        </p:nvSpPr>
        <p:spPr>
          <a:xfrm>
            <a:off x="142844" y="928670"/>
            <a:ext cx="8858312" cy="57150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Nerve impulses to cause </a:t>
            </a:r>
            <a:r>
              <a:rPr kumimoji="0" lang="en-GB" sz="2800" b="1" i="0" u="none" strike="noStrike" kern="1200" cap="none" spc="0" normalizeH="0" baseline="0" noProof="0" dirty="0" smtClean="0">
                <a:ln>
                  <a:noFill/>
                </a:ln>
                <a:solidFill>
                  <a:srgbClr val="FF0000"/>
                </a:solidFill>
                <a:effectLst/>
                <a:uLnTx/>
                <a:uFillTx/>
                <a:latin typeface="+mn-lt"/>
                <a:ea typeface="+mn-ea"/>
                <a:cs typeface="+mn-cs"/>
              </a:rPr>
              <a:t>erector pili </a:t>
            </a:r>
            <a:r>
              <a:rPr kumimoji="0" lang="en-GB" sz="2800" b="1" i="0" u="none" strike="noStrike" kern="1200" cap="none" spc="0" normalizeH="0" baseline="0" noProof="0" dirty="0" smtClean="0">
                <a:ln>
                  <a:noFill/>
                </a:ln>
                <a:solidFill>
                  <a:schemeClr val="tx1"/>
                </a:solidFill>
                <a:effectLst/>
                <a:uLnTx/>
                <a:uFillTx/>
                <a:latin typeface="+mn-lt"/>
                <a:ea typeface="+mn-ea"/>
                <a:cs typeface="+mn-cs"/>
              </a:rPr>
              <a:t>muscles</a:t>
            </a:r>
            <a:r>
              <a:rPr kumimoji="0" lang="en-GB" sz="2800" b="1" i="0" u="none" strike="noStrike" kern="1200" cap="none" spc="0" normalizeH="0" noProof="0" dirty="0" smtClean="0">
                <a:ln>
                  <a:noFill/>
                </a:ln>
                <a:solidFill>
                  <a:schemeClr val="tx1"/>
                </a:solidFill>
                <a:effectLst/>
                <a:uLnTx/>
                <a:uFillTx/>
                <a:latin typeface="+mn-lt"/>
                <a:ea typeface="+mn-ea"/>
                <a:cs typeface="+mn-cs"/>
              </a:rPr>
              <a:t> </a:t>
            </a:r>
            <a:r>
              <a:rPr kumimoji="0" lang="en-GB" sz="2800" i="0" u="none" strike="noStrike" kern="1200" cap="none" spc="0" normalizeH="0" noProof="0" dirty="0" smtClean="0">
                <a:ln>
                  <a:noFill/>
                </a:ln>
                <a:solidFill>
                  <a:schemeClr val="tx1"/>
                </a:solidFill>
                <a:effectLst/>
                <a:uLnTx/>
                <a:uFillTx/>
                <a:latin typeface="+mn-lt"/>
                <a:ea typeface="+mn-ea"/>
                <a:cs typeface="+mn-cs"/>
              </a:rPr>
              <a:t>to </a:t>
            </a:r>
            <a:r>
              <a:rPr lang="en-GB" sz="2800" b="1" dirty="0" smtClean="0">
                <a:solidFill>
                  <a:srgbClr val="00B050"/>
                </a:solidFill>
              </a:rPr>
              <a:t>relax</a:t>
            </a:r>
            <a:r>
              <a:rPr lang="en-GB" sz="2800" b="1" dirty="0" smtClean="0"/>
              <a:t>,</a:t>
            </a:r>
            <a:r>
              <a:rPr lang="en-GB" sz="2800" dirty="0" smtClean="0"/>
              <a:t> causing </a:t>
            </a:r>
            <a:r>
              <a:rPr lang="en-GB" sz="2800" b="1" dirty="0" smtClean="0"/>
              <a:t> </a:t>
            </a:r>
            <a:r>
              <a:rPr lang="en-GB" sz="2800" dirty="0" smtClean="0"/>
              <a:t>h</a:t>
            </a:r>
            <a:r>
              <a:rPr kumimoji="0" lang="en-GB" sz="2800" i="0" u="none" strike="noStrike" kern="1200" cap="none" spc="0" normalizeH="0" baseline="0" noProof="0" dirty="0" smtClean="0">
                <a:ln>
                  <a:noFill/>
                </a:ln>
                <a:solidFill>
                  <a:schemeClr val="tx1"/>
                </a:solidFill>
                <a:effectLst/>
                <a:uLnTx/>
                <a:uFillTx/>
                <a:latin typeface="+mn-lt"/>
                <a:ea typeface="+mn-ea"/>
                <a:cs typeface="+mn-cs"/>
              </a:rPr>
              <a:t>airs</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on the body surface to </a:t>
            </a:r>
            <a:r>
              <a:rPr kumimoji="0" lang="en-GB" sz="2800" b="1" i="0" u="none" strike="noStrike" kern="1200" cap="none" spc="0" normalizeH="0" baseline="0" noProof="0" dirty="0" smtClean="0">
                <a:ln>
                  <a:noFill/>
                </a:ln>
                <a:solidFill>
                  <a:schemeClr val="accent6">
                    <a:lumMod val="75000"/>
                  </a:schemeClr>
                </a:solidFill>
                <a:effectLst/>
                <a:uLnTx/>
                <a:uFillTx/>
                <a:latin typeface="+mn-lt"/>
                <a:ea typeface="+mn-ea"/>
                <a:cs typeface="+mn-cs"/>
              </a:rPr>
              <a:t>lie flat</a:t>
            </a:r>
            <a:r>
              <a:rPr kumimoji="0" lang="en-GB" sz="280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800" b="0" dirty="0" smtClean="0"/>
              <a:t>This means that </a:t>
            </a:r>
            <a:r>
              <a:rPr lang="en-GB" sz="2800" b="1" dirty="0" smtClean="0">
                <a:solidFill>
                  <a:srgbClr val="0070C0"/>
                </a:solidFill>
              </a:rPr>
              <a:t>less air</a:t>
            </a:r>
            <a:r>
              <a:rPr lang="en-GB" sz="2800" dirty="0" smtClean="0">
                <a:solidFill>
                  <a:srgbClr val="0070C0"/>
                </a:solidFill>
              </a:rPr>
              <a:t> </a:t>
            </a:r>
            <a:r>
              <a:rPr lang="en-GB" sz="2800" dirty="0" smtClean="0"/>
              <a:t>is trapped </a:t>
            </a:r>
            <a:r>
              <a:rPr lang="en-GB" sz="2800" b="1" dirty="0" smtClean="0"/>
              <a:t>between the hairs and the skin</a:t>
            </a:r>
            <a:r>
              <a:rPr lang="en-GB" sz="2800" dirty="0" smtClean="0"/>
              <a:t>, causing </a:t>
            </a:r>
            <a:r>
              <a:rPr lang="en-GB" sz="2800" b="1" dirty="0" smtClean="0">
                <a:solidFill>
                  <a:srgbClr val="FF0000"/>
                </a:solidFill>
              </a:rPr>
              <a:t>less insulation</a:t>
            </a:r>
            <a:r>
              <a:rPr lang="en-GB" sz="2800" dirty="0" smtClean="0">
                <a:solidFill>
                  <a:srgbClr val="FF0000"/>
                </a:solidFill>
              </a:rPr>
              <a:t>.</a:t>
            </a:r>
            <a:endParaRPr kumimoji="0" lang="en-US" sz="2800" b="1" i="0" u="none" strike="noStrike" kern="1200" cap="none" spc="0" normalizeH="0" baseline="0" noProof="0" dirty="0" smtClean="0">
              <a:ln>
                <a:noFill/>
              </a:ln>
              <a:solidFill>
                <a:srgbClr val="FF0000"/>
              </a:solidFill>
              <a:effectLst/>
              <a:uLnTx/>
              <a:uFillTx/>
              <a:latin typeface="+mn-lt"/>
              <a:ea typeface="+mn-ea"/>
              <a:cs typeface="+mn-cs"/>
            </a:endParaRPr>
          </a:p>
        </p:txBody>
      </p:sp>
      <p:pic>
        <p:nvPicPr>
          <p:cNvPr id="29698" name="Picture 2" descr="http://www.texaschildrenspediatrics.org/healthlibrary/images/skincros.gif"/>
          <p:cNvPicPr>
            <a:picLocks noChangeAspect="1" noChangeArrowheads="1"/>
          </p:cNvPicPr>
          <p:nvPr/>
        </p:nvPicPr>
        <p:blipFill>
          <a:blip r:embed="rId2"/>
          <a:srcRect t="9342" b="18594"/>
          <a:stretch>
            <a:fillRect/>
          </a:stretch>
        </p:blipFill>
        <p:spPr bwMode="auto">
          <a:xfrm>
            <a:off x="1928794" y="2786058"/>
            <a:ext cx="4953000" cy="3857652"/>
          </a:xfrm>
          <a:prstGeom prst="rect">
            <a:avLst/>
          </a:prstGeom>
          <a:noFill/>
        </p:spPr>
      </p:pic>
      <p:sp>
        <p:nvSpPr>
          <p:cNvPr id="5" name="Rectangle 4"/>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5. </a:t>
            </a:r>
            <a:r>
              <a:rPr lang="en-GB" sz="4400" dirty="0" smtClean="0">
                <a:latin typeface="+mj-lt"/>
                <a:ea typeface="+mj-ea"/>
                <a:cs typeface="+mj-cs"/>
              </a:rPr>
              <a:t>Behavioural/Metabolic changes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4"/>
          <p:cNvSpPr txBox="1">
            <a:spLocks/>
          </p:cNvSpPr>
          <p:nvPr/>
        </p:nvSpPr>
        <p:spPr>
          <a:xfrm>
            <a:off x="142844" y="928670"/>
            <a:ext cx="8858312" cy="5715040"/>
          </a:xfrm>
          <a:prstGeom prst="rect">
            <a:avLst/>
          </a:prstGeom>
        </p:spPr>
        <p:txBody>
          <a:bodyPr>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lang="en-GB" sz="2800" b="1" dirty="0" smtClean="0">
                <a:solidFill>
                  <a:srgbClr val="FF0000"/>
                </a:solidFill>
              </a:rPr>
              <a:t>Inactivity</a:t>
            </a:r>
            <a:r>
              <a:rPr lang="en-GB" sz="2800" dirty="0" smtClean="0"/>
              <a:t> – this is also a </a:t>
            </a:r>
            <a:r>
              <a:rPr lang="en-GB" sz="2800" b="1" dirty="0" smtClean="0">
                <a:solidFill>
                  <a:srgbClr val="00B050"/>
                </a:solidFill>
              </a:rPr>
              <a:t>behavioural change</a:t>
            </a:r>
            <a:r>
              <a:rPr lang="en-GB" sz="2800" dirty="0" smtClean="0">
                <a:solidFill>
                  <a:srgbClr val="00B050"/>
                </a:solidFill>
              </a:rPr>
              <a:t> </a:t>
            </a:r>
            <a:r>
              <a:rPr lang="en-GB" sz="2800" dirty="0" smtClean="0"/>
              <a:t>that results in less energy being used for </a:t>
            </a:r>
            <a:r>
              <a:rPr lang="en-GB" sz="2800" b="1" dirty="0" smtClean="0"/>
              <a:t>respiration</a:t>
            </a:r>
            <a:r>
              <a:rPr lang="en-GB" sz="2800" dirty="0" smtClean="0"/>
              <a:t>. Less heat is produced.</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GB" sz="2800" b="1" i="0" u="none" strike="noStrike" kern="1200" cap="none" spc="0" normalizeH="0" baseline="0" noProof="0" dirty="0" smtClean="0">
                <a:ln>
                  <a:noFill/>
                </a:ln>
                <a:solidFill>
                  <a:srgbClr val="FF0000"/>
                </a:solidFill>
                <a:effectLst/>
                <a:uLnTx/>
                <a:uFillTx/>
                <a:latin typeface="+mn-lt"/>
                <a:ea typeface="+mn-ea"/>
                <a:cs typeface="+mn-cs"/>
              </a:rPr>
              <a:t>Decreased metabolism</a:t>
            </a:r>
            <a:r>
              <a:rPr kumimoji="0" lang="en-GB" sz="2800" i="0" u="none" strike="noStrike" kern="1200" cap="none" spc="0" normalizeH="0" baseline="0" noProof="0" dirty="0" smtClean="0">
                <a:ln>
                  <a:noFill/>
                </a:ln>
                <a:solidFill>
                  <a:srgbClr val="FF0000"/>
                </a:solidFill>
                <a:effectLst/>
                <a:uLnTx/>
                <a:uFillTx/>
                <a:latin typeface="+mn-lt"/>
                <a:ea typeface="+mn-ea"/>
                <a:cs typeface="+mn-cs"/>
              </a:rPr>
              <a:t> </a:t>
            </a:r>
            <a:r>
              <a:rPr kumimoji="0" lang="en-GB" sz="2800" i="0" u="none" strike="noStrike" kern="1200" cap="none" spc="0" normalizeH="0" baseline="0" noProof="0" dirty="0" smtClean="0">
                <a:ln>
                  <a:noFill/>
                </a:ln>
                <a:solidFill>
                  <a:schemeClr val="tx1"/>
                </a:solidFill>
                <a:effectLst/>
                <a:uLnTx/>
                <a:uFillTx/>
                <a:latin typeface="+mn-lt"/>
                <a:ea typeface="+mn-ea"/>
                <a:cs typeface="+mn-cs"/>
              </a:rPr>
              <a:t>– In extreme</a:t>
            </a:r>
            <a:r>
              <a:rPr kumimoji="0" lang="en-GB" sz="2800" i="0" u="none" strike="noStrike" kern="1200" cap="none" spc="0" normalizeH="0" noProof="0" dirty="0" smtClean="0">
                <a:ln>
                  <a:noFill/>
                </a:ln>
                <a:solidFill>
                  <a:schemeClr val="tx1"/>
                </a:solidFill>
                <a:effectLst/>
                <a:uLnTx/>
                <a:uFillTx/>
                <a:latin typeface="+mn-lt"/>
                <a:ea typeface="+mn-ea"/>
                <a:cs typeface="+mn-cs"/>
              </a:rPr>
              <a:t> cases, long-term exposure to high temperature, the </a:t>
            </a:r>
            <a:r>
              <a:rPr kumimoji="0" lang="en-GB" sz="2800" b="1" i="0" u="none" strike="noStrike" kern="1200" cap="none" spc="0" normalizeH="0" noProof="0" dirty="0" smtClean="0">
                <a:ln>
                  <a:noFill/>
                </a:ln>
                <a:solidFill>
                  <a:schemeClr val="accent6">
                    <a:lumMod val="75000"/>
                  </a:schemeClr>
                </a:solidFill>
                <a:effectLst/>
                <a:uLnTx/>
                <a:uFillTx/>
                <a:latin typeface="+mn-lt"/>
                <a:ea typeface="+mn-ea"/>
                <a:cs typeface="+mn-cs"/>
              </a:rPr>
              <a:t>thyroid gland </a:t>
            </a:r>
            <a:r>
              <a:rPr kumimoji="0" lang="en-GB" sz="2800" i="0" u="none" strike="noStrike" kern="1200" cap="none" spc="0" normalizeH="0" noProof="0" dirty="0" smtClean="0">
                <a:ln>
                  <a:noFill/>
                </a:ln>
                <a:solidFill>
                  <a:schemeClr val="tx1"/>
                </a:solidFill>
                <a:effectLst/>
                <a:uLnTx/>
                <a:uFillTx/>
                <a:latin typeface="+mn-lt"/>
                <a:ea typeface="+mn-ea"/>
                <a:cs typeface="+mn-cs"/>
              </a:rPr>
              <a:t>suppresses </a:t>
            </a:r>
            <a:r>
              <a:rPr kumimoji="0" lang="en-GB" sz="2800" b="1" i="0" u="none" strike="noStrike" kern="1200" cap="none" spc="0" normalizeH="0" noProof="0" dirty="0" smtClean="0">
                <a:ln>
                  <a:noFill/>
                </a:ln>
                <a:solidFill>
                  <a:srgbClr val="0070C0"/>
                </a:solidFill>
                <a:effectLst/>
                <a:uLnTx/>
                <a:uFillTx/>
                <a:latin typeface="+mn-lt"/>
                <a:ea typeface="+mn-ea"/>
                <a:cs typeface="+mn-cs"/>
              </a:rPr>
              <a:t>thyroxine</a:t>
            </a:r>
            <a:r>
              <a:rPr kumimoji="0" lang="en-GB" sz="2800" b="1" i="0" u="none" strike="noStrike" kern="1200" cap="none" spc="0" normalizeH="0" noProof="0" dirty="0" smtClean="0">
                <a:ln>
                  <a:noFill/>
                </a:ln>
                <a:solidFill>
                  <a:schemeClr val="tx1"/>
                </a:solidFill>
                <a:effectLst/>
                <a:uLnTx/>
                <a:uFillTx/>
                <a:latin typeface="+mn-lt"/>
                <a:ea typeface="+mn-ea"/>
                <a:cs typeface="+mn-cs"/>
              </a:rPr>
              <a:t>, </a:t>
            </a:r>
            <a:r>
              <a:rPr kumimoji="0" lang="en-GB" sz="2800" i="0" u="none" strike="noStrike" kern="1200" cap="none" spc="0" normalizeH="0" noProof="0" dirty="0" smtClean="0">
                <a:ln>
                  <a:noFill/>
                </a:ln>
                <a:solidFill>
                  <a:schemeClr val="tx1"/>
                </a:solidFill>
                <a:effectLst/>
                <a:uLnTx/>
                <a:uFillTx/>
                <a:latin typeface="+mn-lt"/>
                <a:ea typeface="+mn-ea"/>
                <a:cs typeface="+mn-cs"/>
              </a:rPr>
              <a:t>which reduces the metabolism.</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22" name="Picture 2" descr="http://www.learnanimals.com/lion/pictures/lion-01.jpg"/>
          <p:cNvPicPr>
            <a:picLocks noChangeAspect="1" noChangeArrowheads="1"/>
          </p:cNvPicPr>
          <p:nvPr/>
        </p:nvPicPr>
        <p:blipFill>
          <a:blip r:embed="rId2"/>
          <a:srcRect/>
          <a:stretch>
            <a:fillRect/>
          </a:stretch>
        </p:blipFill>
        <p:spPr bwMode="auto">
          <a:xfrm>
            <a:off x="571472" y="3786190"/>
            <a:ext cx="3786214" cy="2839661"/>
          </a:xfrm>
          <a:prstGeom prst="rect">
            <a:avLst/>
          </a:prstGeom>
          <a:noFill/>
        </p:spPr>
      </p:pic>
      <p:pic>
        <p:nvPicPr>
          <p:cNvPr id="30724" name="Picture 4" descr="http://www.riversideonline.com/source/images/image_popup/thyroid.jpg"/>
          <p:cNvPicPr>
            <a:picLocks noChangeAspect="1" noChangeArrowheads="1"/>
          </p:cNvPicPr>
          <p:nvPr/>
        </p:nvPicPr>
        <p:blipFill>
          <a:blip r:embed="rId3"/>
          <a:srcRect/>
          <a:stretch>
            <a:fillRect/>
          </a:stretch>
        </p:blipFill>
        <p:spPr bwMode="auto">
          <a:xfrm>
            <a:off x="4786314" y="3786190"/>
            <a:ext cx="3810000" cy="2857500"/>
          </a:xfrm>
          <a:prstGeom prst="rect">
            <a:avLst/>
          </a:prstGeom>
          <a:noFill/>
        </p:spPr>
      </p:pic>
      <p:sp>
        <p:nvSpPr>
          <p:cNvPr id="6" name="Rectangle 5"/>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checkerboard(across)">
                                      <p:cBhvr>
                                        <p:cTn id="10" dur="500"/>
                                        <p:tgtEl>
                                          <p:spTgt spid="307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0724"/>
                                        </p:tgtEl>
                                        <p:attrNameLst>
                                          <p:attrName>style.visibility</p:attrName>
                                        </p:attrNameLst>
                                      </p:cBhvr>
                                      <p:to>
                                        <p:strVal val="visible"/>
                                      </p:to>
                                    </p:set>
                                    <p:animEffect transition="in" filter="checkerboard(across)">
                                      <p:cBhvr>
                                        <p:cTn id="18"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084832"/>
            <a:ext cx="8229600" cy="2582536"/>
          </a:xfrm>
          <a:prstGeom prst="rect">
            <a:avLst/>
          </a:prstGeom>
        </p:spPr>
        <p:txBody>
          <a:bodyPr>
            <a:normAutofit fontScale="97500"/>
          </a:bodyPr>
          <a:lstStyle/>
          <a:p>
            <a:pPr lvl="0" algn="ctr" defTabSz="914400">
              <a:spcBef>
                <a:spcPct val="0"/>
              </a:spcBef>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What to do for prevention short </a:t>
            </a:r>
            <a:r>
              <a:rPr kumimoji="0" lang="en-GB" sz="4400" b="1" i="0" u="none" strike="noStrike" kern="1200" cap="none" spc="0" normalizeH="0" baseline="0" noProof="0" dirty="0" err="1" smtClean="0">
                <a:ln>
                  <a:noFill/>
                </a:ln>
                <a:solidFill>
                  <a:schemeClr val="tx1"/>
                </a:solidFill>
                <a:effectLst/>
                <a:uLnTx/>
                <a:uFillTx/>
                <a:latin typeface="+mj-lt"/>
                <a:ea typeface="+mj-ea"/>
                <a:cs typeface="+mj-cs"/>
              </a:rPr>
              <a:t>vs</a:t>
            </a:r>
            <a:r>
              <a:rPr kumimoji="0" lang="en-GB" sz="4400" b="1" i="0" u="none" strike="noStrike" kern="1200" cap="none" spc="0" normalizeH="0" baseline="0" noProof="0" dirty="0" smtClean="0">
                <a:ln>
                  <a:noFill/>
                </a:ln>
                <a:solidFill>
                  <a:schemeClr val="tx1"/>
                </a:solidFill>
                <a:effectLst/>
                <a:uLnTx/>
                <a:uFillTx/>
                <a:latin typeface="+mj-lt"/>
                <a:ea typeface="+mj-ea"/>
                <a:cs typeface="+mj-cs"/>
              </a:rPr>
              <a:t> </a:t>
            </a:r>
            <a:r>
              <a:rPr lang="en-GB" sz="4400" b="1" dirty="0" smtClean="0"/>
              <a:t>long term</a:t>
            </a:r>
            <a:r>
              <a:rPr kumimoji="0" lang="en-GB" sz="4400" b="1" i="0"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Content Placeholder 4"/>
          <p:cNvSpPr txBox="1">
            <a:spLocks/>
          </p:cNvSpPr>
          <p:nvPr/>
        </p:nvSpPr>
        <p:spPr>
          <a:xfrm>
            <a:off x="2468880" y="3941300"/>
            <a:ext cx="4663440" cy="726068"/>
          </a:xfrm>
          <a:prstGeom prst="rect">
            <a:avLst/>
          </a:prstGeom>
        </p:spPr>
        <p:txBody>
          <a:bodyPr>
            <a:normAutofit/>
          </a:bodyPr>
          <a:lstStyle/>
          <a:p>
            <a:pPr marL="342900" lvl="0" indent="-342900">
              <a:spcBef>
                <a:spcPct val="20000"/>
              </a:spcBef>
            </a:pPr>
            <a:r>
              <a:rPr lang="en-US" sz="3200" dirty="0" smtClean="0"/>
              <a:t>Cooling </a:t>
            </a:r>
            <a:r>
              <a:rPr lang="en-US" sz="3200" dirty="0" err="1" smtClean="0"/>
              <a:t>vs</a:t>
            </a:r>
            <a:r>
              <a:rPr lang="en-US" sz="3200" dirty="0" smtClean="0"/>
              <a:t> Acclimatization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Acclimatization</a:t>
            </a:r>
            <a:endParaRPr lang="en-US" dirty="0"/>
          </a:p>
        </p:txBody>
      </p:sp>
      <p:sp>
        <p:nvSpPr>
          <p:cNvPr id="5" name="Content Placeholder 4"/>
          <p:cNvSpPr>
            <a:spLocks noGrp="1"/>
          </p:cNvSpPr>
          <p:nvPr>
            <p:ph idx="1"/>
          </p:nvPr>
        </p:nvSpPr>
        <p:spPr/>
        <p:txBody>
          <a:bodyPr>
            <a:normAutofit/>
          </a:bodyPr>
          <a:lstStyle/>
          <a:p>
            <a:pPr>
              <a:buNone/>
            </a:pPr>
            <a:r>
              <a:rPr lang="en-US" dirty="0" smtClean="0"/>
              <a:t>Increased plasma volume</a:t>
            </a:r>
          </a:p>
          <a:p>
            <a:pPr>
              <a:buNone/>
            </a:pPr>
            <a:endParaRPr lang="en-US" dirty="0" smtClean="0"/>
          </a:p>
          <a:p>
            <a:pPr>
              <a:buNone/>
            </a:pPr>
            <a:endParaRPr lang="en-US" dirty="0" smtClean="0"/>
          </a:p>
          <a:p>
            <a:pPr>
              <a:buNone/>
            </a:pPr>
            <a:r>
              <a:rPr lang="en-US" dirty="0" smtClean="0"/>
              <a:t>                                        Increased sweat response</a:t>
            </a:r>
          </a:p>
          <a:p>
            <a:pPr>
              <a:buNone/>
            </a:pPr>
            <a:endParaRPr lang="en-US" dirty="0" smtClean="0"/>
          </a:p>
          <a:p>
            <a:pPr>
              <a:buNone/>
            </a:pPr>
            <a:endParaRPr lang="en-US" dirty="0" smtClean="0"/>
          </a:p>
          <a:p>
            <a:pPr>
              <a:buNone/>
            </a:pPr>
            <a:r>
              <a:rPr lang="en-US" dirty="0" smtClean="0"/>
              <a:t>Reduced rate of muscle glycogen utilization</a:t>
            </a:r>
          </a:p>
          <a:p>
            <a:pPr>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dirty="0" smtClean="0"/>
              <a:t>Exercise in cold, risks and precautions</a:t>
            </a:r>
            <a:endParaRPr lang="en-US" b="1" dirty="0">
              <a:solidFill>
                <a:srgbClr val="FF0000"/>
              </a:solidFill>
            </a:endParaRPr>
          </a:p>
        </p:txBody>
      </p:sp>
      <p:sp>
        <p:nvSpPr>
          <p:cNvPr id="3" name="Content Placeholder 2"/>
          <p:cNvSpPr>
            <a:spLocks noGrp="1"/>
          </p:cNvSpPr>
          <p:nvPr>
            <p:ph idx="1"/>
          </p:nvPr>
        </p:nvSpPr>
        <p:spPr>
          <a:xfrm>
            <a:off x="214282" y="1000108"/>
            <a:ext cx="8715436" cy="5439454"/>
          </a:xfrm>
        </p:spPr>
        <p:txBody>
          <a:bodyPr>
            <a:noAutofit/>
          </a:bodyPr>
          <a:lstStyle/>
          <a:p>
            <a:pPr algn="ctr">
              <a:buNone/>
            </a:pPr>
            <a:r>
              <a:rPr lang="en-GB" sz="2800" dirty="0" smtClean="0"/>
              <a:t>Hypothermia happens when the core body temperature falls below about 35.5</a:t>
            </a:r>
            <a:r>
              <a:rPr lang="en-GB" sz="2800" baseline="30000" dirty="0" smtClean="0"/>
              <a:t>O</a:t>
            </a:r>
            <a:r>
              <a:rPr lang="en-GB" sz="2800" dirty="0" smtClean="0"/>
              <a:t>C for a sustained period of time.</a:t>
            </a:r>
          </a:p>
          <a:p>
            <a:pPr algn="ctr">
              <a:buNone/>
            </a:pPr>
            <a:r>
              <a:rPr lang="en-GB" sz="2800" dirty="0" smtClean="0"/>
              <a:t>Symptoms include sever shivering, muscle </a:t>
            </a:r>
            <a:r>
              <a:rPr lang="en-GB" sz="2800" dirty="0" err="1" smtClean="0"/>
              <a:t>mis</a:t>
            </a:r>
            <a:r>
              <a:rPr lang="en-GB" sz="2800" dirty="0" smtClean="0"/>
              <a:t>-coordination, metabolic shutdown and reduced brain-activity.</a:t>
            </a:r>
          </a:p>
          <a:p>
            <a:pPr algn="ctr">
              <a:buNone/>
            </a:pPr>
            <a:endParaRPr lang="en-GB" sz="2800" dirty="0" smtClean="0"/>
          </a:p>
          <a:p>
            <a:pPr algn="ctr">
              <a:buNone/>
            </a:pPr>
            <a:endParaRPr lang="en-GB" sz="2800" dirty="0" smtClean="0"/>
          </a:p>
          <a:p>
            <a:pPr algn="ctr">
              <a:buNone/>
            </a:pPr>
            <a:endParaRPr lang="en-GB" sz="2800" dirty="0" smtClean="0"/>
          </a:p>
          <a:p>
            <a:pPr algn="ctr">
              <a:buNone/>
            </a:pPr>
            <a:endParaRPr lang="en-GB" sz="2800" dirty="0" smtClean="0"/>
          </a:p>
          <a:p>
            <a:pPr algn="ctr">
              <a:buNone/>
            </a:pPr>
            <a:r>
              <a:rPr lang="en-GB" sz="2800" dirty="0" err="1" smtClean="0"/>
              <a:t>Windchill</a:t>
            </a:r>
            <a:r>
              <a:rPr lang="en-GB" sz="2800" dirty="0" smtClean="0"/>
              <a:t> increases the rate of the heat loss via convection and conduction caused by wind.</a:t>
            </a:r>
          </a:p>
          <a:p>
            <a:pPr algn="ctr">
              <a:buNone/>
            </a:pPr>
            <a:r>
              <a:rPr lang="en-GB" sz="2800" dirty="0" smtClean="0"/>
              <a:t>Risks: frostbite and hypothermia</a:t>
            </a:r>
            <a:endParaRPr lang="en-US" sz="2800" dirty="0"/>
          </a:p>
        </p:txBody>
      </p:sp>
      <p:sp>
        <p:nvSpPr>
          <p:cNvPr id="4" name="Rectangle 3"/>
          <p:cNvSpPr/>
          <p:nvPr/>
        </p:nvSpPr>
        <p:spPr>
          <a:xfrm>
            <a:off x="7278624" y="5934670"/>
            <a:ext cx="2517648" cy="923330"/>
          </a:xfrm>
          <a:prstGeom prst="rect">
            <a:avLst/>
          </a:prstGeom>
        </p:spPr>
        <p:txBody>
          <a:bodyPr wrap="square">
            <a:spAutoFit/>
          </a:bodyPr>
          <a:lstStyle/>
          <a:p>
            <a:r>
              <a:rPr lang="en-US" dirty="0" smtClean="0"/>
              <a:t>Source: vbio.weebly.com, Thermoregulation</a:t>
            </a:r>
            <a:endParaRPr lang="en-US" dirty="0"/>
          </a:p>
        </p:txBody>
      </p:sp>
      <p:pic>
        <p:nvPicPr>
          <p:cNvPr id="64514" name="Picture 2"/>
          <p:cNvPicPr>
            <a:picLocks noChangeAspect="1" noChangeArrowheads="1"/>
          </p:cNvPicPr>
          <p:nvPr/>
        </p:nvPicPr>
        <p:blipFill>
          <a:blip r:embed="rId2"/>
          <a:srcRect/>
          <a:stretch>
            <a:fillRect/>
          </a:stretch>
        </p:blipFill>
        <p:spPr bwMode="auto">
          <a:xfrm>
            <a:off x="201168" y="3392424"/>
            <a:ext cx="4396986" cy="1703832"/>
          </a:xfrm>
          <a:prstGeom prst="rect">
            <a:avLst/>
          </a:prstGeom>
          <a:noFill/>
          <a:ln w="9525">
            <a:noFill/>
            <a:miter lim="800000"/>
            <a:headEnd/>
            <a:tailEnd/>
          </a:ln>
        </p:spPr>
      </p:pic>
      <p:pic>
        <p:nvPicPr>
          <p:cNvPr id="64515" name="Picture 3"/>
          <p:cNvPicPr>
            <a:picLocks noChangeAspect="1" noChangeArrowheads="1"/>
          </p:cNvPicPr>
          <p:nvPr/>
        </p:nvPicPr>
        <p:blipFill>
          <a:blip r:embed="rId3"/>
          <a:srcRect/>
          <a:stretch>
            <a:fillRect/>
          </a:stretch>
        </p:blipFill>
        <p:spPr bwMode="auto">
          <a:xfrm>
            <a:off x="4669591" y="3392424"/>
            <a:ext cx="4206993" cy="17038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4032"/>
          </a:xfrm>
        </p:spPr>
        <p:txBody>
          <a:bodyPr>
            <a:noAutofit/>
          </a:bodyPr>
          <a:lstStyle/>
          <a:p>
            <a:r>
              <a:rPr lang="en-GB" sz="3600" dirty="0" smtClean="0"/>
              <a:t>If the body/skin temperature gets too low....</a:t>
            </a:r>
            <a:endParaRPr lang="en-US" sz="3600" dirty="0"/>
          </a:p>
        </p:txBody>
      </p:sp>
      <p:sp>
        <p:nvSpPr>
          <p:cNvPr id="5" name="Content Placeholder 4"/>
          <p:cNvSpPr>
            <a:spLocks noGrp="1"/>
          </p:cNvSpPr>
          <p:nvPr>
            <p:ph idx="1"/>
          </p:nvPr>
        </p:nvSpPr>
        <p:spPr>
          <a:xfrm>
            <a:off x="142844" y="1142984"/>
            <a:ext cx="8858312" cy="5572164"/>
          </a:xfrm>
        </p:spPr>
        <p:txBody>
          <a:bodyPr>
            <a:normAutofit/>
          </a:bodyPr>
          <a:lstStyle/>
          <a:p>
            <a:pPr>
              <a:buNone/>
            </a:pPr>
            <a:r>
              <a:rPr lang="en-GB" sz="2800" dirty="0" smtClean="0"/>
              <a:t>... the </a:t>
            </a:r>
            <a:r>
              <a:rPr lang="en-GB" sz="2800" b="1" dirty="0" smtClean="0">
                <a:solidFill>
                  <a:srgbClr val="FF0000"/>
                </a:solidFill>
              </a:rPr>
              <a:t>thermoreceptors detect</a:t>
            </a:r>
            <a:r>
              <a:rPr lang="en-GB" sz="2800" dirty="0" smtClean="0"/>
              <a:t> this, and send impulses to the hypothalamus. The hypothalamus brings about </a:t>
            </a:r>
            <a:r>
              <a:rPr lang="en-GB" sz="2800" b="1" dirty="0" smtClean="0">
                <a:solidFill>
                  <a:srgbClr val="0070C0"/>
                </a:solidFill>
              </a:rPr>
              <a:t>corrective mechanisms</a:t>
            </a:r>
            <a:r>
              <a:rPr lang="en-GB" sz="2800" dirty="0" smtClean="0"/>
              <a:t> to increase the core body temp:</a:t>
            </a:r>
          </a:p>
          <a:p>
            <a:pPr>
              <a:buNone/>
            </a:pPr>
            <a:endParaRPr lang="en-GB" sz="2800" dirty="0"/>
          </a:p>
          <a:p>
            <a:pPr marL="514350" indent="-514350">
              <a:buAutoNum type="arabicPeriod"/>
            </a:pPr>
            <a:r>
              <a:rPr lang="en-GB" sz="2900" b="1" dirty="0" smtClean="0">
                <a:solidFill>
                  <a:srgbClr val="00B050"/>
                </a:solidFill>
              </a:rPr>
              <a:t>PERIPHERAL VASOCONSTRICTION:</a:t>
            </a:r>
            <a:r>
              <a:rPr lang="en-GB" sz="2900" b="1" dirty="0" smtClean="0"/>
              <a:t> </a:t>
            </a:r>
            <a:r>
              <a:rPr lang="en-GB" sz="2900" dirty="0" smtClean="0"/>
              <a:t>allows LESS blood to the surface of the skin.</a:t>
            </a:r>
          </a:p>
          <a:p>
            <a:pPr marL="514350" indent="-514350">
              <a:buAutoNum type="arabicPeriod"/>
            </a:pPr>
            <a:r>
              <a:rPr lang="en-GB" sz="2900" b="1" dirty="0" smtClean="0">
                <a:solidFill>
                  <a:srgbClr val="00B050"/>
                </a:solidFill>
              </a:rPr>
              <a:t>DECREASED SWEATING</a:t>
            </a:r>
            <a:endParaRPr lang="en-GB" sz="2900" dirty="0" smtClean="0"/>
          </a:p>
          <a:p>
            <a:pPr marL="514350" indent="-514350">
              <a:buAutoNum type="arabicPeriod"/>
            </a:pPr>
            <a:r>
              <a:rPr lang="en-GB" sz="2900" b="1" dirty="0" smtClean="0">
                <a:solidFill>
                  <a:srgbClr val="00B050"/>
                </a:solidFill>
              </a:rPr>
              <a:t>PILOERECTION:</a:t>
            </a:r>
            <a:r>
              <a:rPr lang="en-GB" sz="2900" b="1" dirty="0" smtClean="0"/>
              <a:t> </a:t>
            </a:r>
            <a:r>
              <a:rPr lang="en-GB" sz="2900" dirty="0" smtClean="0"/>
              <a:t>hairs lie flat. More air trapped = more insulation.</a:t>
            </a:r>
          </a:p>
          <a:p>
            <a:pPr marL="514350" indent="-514350">
              <a:buAutoNum type="arabicPeriod"/>
            </a:pPr>
            <a:r>
              <a:rPr lang="en-GB" sz="2900" b="1" dirty="0" smtClean="0">
                <a:solidFill>
                  <a:srgbClr val="FF0000"/>
                </a:solidFill>
              </a:rPr>
              <a:t>SHIVERING: </a:t>
            </a:r>
            <a:r>
              <a:rPr lang="en-GB" sz="2900" dirty="0" smtClean="0"/>
              <a:t>increases metabolism by respiration.</a:t>
            </a:r>
          </a:p>
          <a:p>
            <a:pPr marL="514350" indent="-514350">
              <a:buAutoNum type="arabicPeriod"/>
            </a:pPr>
            <a:r>
              <a:rPr lang="en-GB" sz="2900" b="1" dirty="0" smtClean="0">
                <a:solidFill>
                  <a:srgbClr val="FF0000"/>
                </a:solidFill>
              </a:rPr>
              <a:t>INCREASED METABOLISM</a:t>
            </a:r>
            <a:r>
              <a:rPr lang="en-GB" sz="2900" dirty="0" smtClean="0"/>
              <a:t>: metabolic rate increased.</a:t>
            </a:r>
            <a:endParaRPr lang="en-US" sz="2900" b="1" dirty="0" smtClean="0">
              <a:solidFill>
                <a:srgbClr val="FF0000"/>
              </a:solidFill>
            </a:endParaRPr>
          </a:p>
          <a:p>
            <a:pPr marL="514350" indent="-514350">
              <a:buAutoNum type="arabicPeriod"/>
            </a:pPr>
            <a:endParaRPr lang="en-GB" sz="2800" b="1" dirty="0" smtClean="0"/>
          </a:p>
        </p:txBody>
      </p:sp>
      <p:sp>
        <p:nvSpPr>
          <p:cNvPr id="6" name="Rectangle 5"/>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heckerboard(across)">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heckerboard(across)">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checkerboard(across)">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357290" y="3643314"/>
            <a:ext cx="6403069" cy="3019429"/>
          </a:xfrm>
          <a:prstGeom prst="rect">
            <a:avLst/>
          </a:prstGeom>
          <a:noFill/>
          <a:ln w="9525">
            <a:noFill/>
            <a:miter lim="800000"/>
            <a:headEnd/>
            <a:tailEnd/>
          </a:ln>
          <a:effectLst/>
        </p:spPr>
      </p:pic>
      <p:cxnSp>
        <p:nvCxnSpPr>
          <p:cNvPr id="7" name="Straight Arrow Connector 6"/>
          <p:cNvCxnSpPr/>
          <p:nvPr/>
        </p:nvCxnSpPr>
        <p:spPr>
          <a:xfrm>
            <a:off x="285720" y="6286520"/>
            <a:ext cx="1143008"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071538" y="3357562"/>
            <a:ext cx="7262949" cy="971006"/>
          </a:xfrm>
          <a:custGeom>
            <a:avLst/>
            <a:gdLst>
              <a:gd name="connsiteX0" fmla="*/ 0 w 7262949"/>
              <a:gd name="connsiteY0" fmla="*/ 971006 h 971006"/>
              <a:gd name="connsiteX1" fmla="*/ 1541418 w 7262949"/>
              <a:gd name="connsiteY1" fmla="*/ 252549 h 971006"/>
              <a:gd name="connsiteX2" fmla="*/ 3696789 w 7262949"/>
              <a:gd name="connsiteY2" fmla="*/ 4354 h 971006"/>
              <a:gd name="connsiteX3" fmla="*/ 5747658 w 7262949"/>
              <a:gd name="connsiteY3" fmla="*/ 278674 h 971006"/>
              <a:gd name="connsiteX4" fmla="*/ 7262949 w 7262949"/>
              <a:gd name="connsiteY4" fmla="*/ 853440 h 971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949" h="971006">
                <a:moveTo>
                  <a:pt x="0" y="971006"/>
                </a:moveTo>
                <a:cubicBezTo>
                  <a:pt x="462643" y="692332"/>
                  <a:pt x="925287" y="413658"/>
                  <a:pt x="1541418" y="252549"/>
                </a:cubicBezTo>
                <a:cubicBezTo>
                  <a:pt x="2157550" y="91440"/>
                  <a:pt x="2995749" y="0"/>
                  <a:pt x="3696789" y="4354"/>
                </a:cubicBezTo>
                <a:cubicBezTo>
                  <a:pt x="4397829" y="8708"/>
                  <a:pt x="5153298" y="137160"/>
                  <a:pt x="5747658" y="278674"/>
                </a:cubicBezTo>
                <a:cubicBezTo>
                  <a:pt x="6342018" y="420188"/>
                  <a:pt x="6802483" y="636814"/>
                  <a:pt x="7262949" y="853440"/>
                </a:cubicBezTo>
              </a:path>
            </a:pathLst>
          </a:custGeom>
          <a:ln w="3524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a:off x="7715272" y="6286520"/>
            <a:ext cx="1143008"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4"/>
          <p:cNvSpPr txBox="1">
            <a:spLocks/>
          </p:cNvSpPr>
          <p:nvPr/>
        </p:nvSpPr>
        <p:spPr>
          <a:xfrm>
            <a:off x="142844" y="928670"/>
            <a:ext cx="8858312" cy="57150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1. </a:t>
            </a:r>
            <a:r>
              <a:rPr kumimoji="0" lang="en-GB" sz="4400" b="0" i="0" u="none" strike="noStrike" kern="1200" cap="none" spc="0" normalizeH="0" baseline="0" noProof="0" dirty="0" err="1" smtClean="0">
                <a:ln>
                  <a:noFill/>
                </a:ln>
                <a:solidFill>
                  <a:schemeClr val="tx1"/>
                </a:solidFill>
                <a:effectLst/>
                <a:uLnTx/>
                <a:uFillTx/>
                <a:latin typeface="+mj-lt"/>
                <a:ea typeface="+mj-ea"/>
                <a:cs typeface="+mj-cs"/>
              </a:rPr>
              <a:t>Vaso</a:t>
            </a:r>
            <a:r>
              <a:rPr lang="en-GB" sz="4400" baseline="0" dirty="0" smtClean="0">
                <a:latin typeface="+mj-lt"/>
                <a:ea typeface="+mj-ea"/>
                <a:cs typeface="+mj-cs"/>
              </a:rPr>
              <a:t>constriction</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Content Placeholder 4"/>
          <p:cNvSpPr txBox="1">
            <a:spLocks/>
          </p:cNvSpPr>
          <p:nvPr/>
        </p:nvSpPr>
        <p:spPr>
          <a:xfrm>
            <a:off x="142844" y="928670"/>
            <a:ext cx="8858312" cy="58674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Nerve impulses from the hypothalamus</a:t>
            </a:r>
            <a:r>
              <a:rPr kumimoji="0" lang="en-GB" sz="2800" b="0" i="0" u="none" strike="noStrike" kern="1200" cap="none" spc="0" normalizeH="0" noProof="0" dirty="0" smtClean="0">
                <a:ln>
                  <a:noFill/>
                </a:ln>
                <a:solidFill>
                  <a:schemeClr val="tx1"/>
                </a:solidFill>
                <a:effectLst/>
                <a:uLnTx/>
                <a:uFillTx/>
                <a:latin typeface="+mn-lt"/>
                <a:ea typeface="+mn-ea"/>
                <a:cs typeface="+mn-cs"/>
              </a:rPr>
              <a:t> to the </a:t>
            </a:r>
            <a:r>
              <a:rPr kumimoji="0" lang="en-GB" sz="2800" b="0" i="0" u="none" strike="noStrike" kern="1200" cap="none" spc="0" normalizeH="0" noProof="0" dirty="0" smtClean="0">
                <a:ln>
                  <a:noFill/>
                </a:ln>
                <a:solidFill>
                  <a:srgbClr val="FF0000"/>
                </a:solidFill>
                <a:effectLst/>
                <a:uLnTx/>
                <a:uFillTx/>
                <a:latin typeface="+mn-lt"/>
                <a:ea typeface="+mn-ea"/>
                <a:cs typeface="+mn-cs"/>
              </a:rPr>
              <a:t>smooth muscle in the arterioles</a:t>
            </a:r>
            <a:r>
              <a:rPr kumimoji="0" lang="en-GB" sz="2800" b="0" i="0" u="none" strike="noStrike" kern="1200" cap="none" spc="0" normalizeH="0" noProof="0" dirty="0" smtClean="0">
                <a:ln>
                  <a:noFill/>
                </a:ln>
                <a:solidFill>
                  <a:schemeClr val="tx1"/>
                </a:solidFill>
                <a:effectLst/>
                <a:uLnTx/>
                <a:uFillTx/>
                <a:latin typeface="+mn-lt"/>
                <a:ea typeface="+mn-ea"/>
                <a:cs typeface="+mn-cs"/>
              </a:rPr>
              <a:t> cause them to </a:t>
            </a:r>
            <a:r>
              <a:rPr kumimoji="0" lang="en-GB" sz="2800" b="1" i="0" u="none" strike="noStrike" kern="1200" cap="none" spc="0" normalizeH="0" noProof="0" dirty="0" smtClean="0">
                <a:ln>
                  <a:noFill/>
                </a:ln>
                <a:solidFill>
                  <a:srgbClr val="00B050"/>
                </a:solidFill>
                <a:effectLst/>
                <a:uLnTx/>
                <a:uFillTx/>
                <a:latin typeface="+mn-lt"/>
                <a:ea typeface="+mn-ea"/>
                <a:cs typeface="+mn-cs"/>
              </a:rPr>
              <a:t>contract</a:t>
            </a:r>
            <a:r>
              <a:rPr kumimoji="0" lang="en-GB" sz="280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800" b="0" baseline="0" dirty="0" smtClean="0"/>
              <a:t>Blood</a:t>
            </a:r>
            <a:r>
              <a:rPr lang="en-GB" sz="2800" b="0" dirty="0" smtClean="0"/>
              <a:t> is </a:t>
            </a:r>
            <a:r>
              <a:rPr lang="en-GB" sz="2800" b="1" dirty="0" smtClean="0">
                <a:solidFill>
                  <a:srgbClr val="0070C0"/>
                </a:solidFill>
              </a:rPr>
              <a:t>diverted</a:t>
            </a:r>
            <a:r>
              <a:rPr lang="en-GB" sz="2800" dirty="0" smtClean="0"/>
              <a:t> away from the capillaries near the skin, so less heat is lost by </a:t>
            </a:r>
            <a:r>
              <a:rPr lang="en-GB" sz="2800" b="1" dirty="0" smtClean="0">
                <a:solidFill>
                  <a:srgbClr val="C00000"/>
                </a:solidFill>
              </a:rPr>
              <a:t>radiation</a:t>
            </a:r>
            <a:r>
              <a:rPr lang="en-GB" sz="28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This</a:t>
            </a:r>
            <a:r>
              <a:rPr kumimoji="0" lang="en-GB" sz="2800" b="0" i="0" u="none" strike="noStrike" kern="1200" cap="none" spc="0" normalizeH="0" noProof="0" dirty="0" smtClean="0">
                <a:ln>
                  <a:noFill/>
                </a:ln>
                <a:solidFill>
                  <a:schemeClr val="tx1"/>
                </a:solidFill>
                <a:effectLst/>
                <a:uLnTx/>
                <a:uFillTx/>
                <a:latin typeface="+mn-lt"/>
                <a:ea typeface="+mn-ea"/>
                <a:cs typeface="+mn-cs"/>
              </a:rPr>
              <a:t> why you look </a:t>
            </a:r>
            <a:r>
              <a:rPr kumimoji="0" lang="en-GB" sz="2800" b="1" i="0" u="none" strike="noStrike" kern="1200" cap="none" spc="0" normalizeH="0" noProof="0" dirty="0" smtClean="0">
                <a:ln>
                  <a:noFill/>
                </a:ln>
                <a:solidFill>
                  <a:srgbClr val="00B0F0"/>
                </a:solidFill>
                <a:effectLst/>
                <a:uLnTx/>
                <a:uFillTx/>
                <a:latin typeface="+mn-lt"/>
                <a:ea typeface="+mn-ea"/>
                <a:cs typeface="+mn-cs"/>
              </a:rPr>
              <a:t>paler</a:t>
            </a:r>
            <a:r>
              <a:rPr kumimoji="0" lang="en-GB" sz="2800" i="0" u="none" strike="noStrike" kern="1200" cap="none" spc="0" normalizeH="0" noProof="0" dirty="0" smtClean="0">
                <a:ln>
                  <a:noFill/>
                </a:ln>
                <a:solidFill>
                  <a:schemeClr val="tx1"/>
                </a:solidFill>
                <a:effectLst/>
                <a:uLnTx/>
                <a:uFillTx/>
                <a:latin typeface="+mn-lt"/>
                <a:ea typeface="+mn-ea"/>
                <a:cs typeface="+mn-cs"/>
              </a:rPr>
              <a:t> on a cold day.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Rectangle 12"/>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checkerboard(across)">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1746"/>
                                        </p:tgtEl>
                                        <p:attrNameLst>
                                          <p:attrName>style.visibility</p:attrName>
                                        </p:attrNameLst>
                                      </p:cBhvr>
                                      <p:to>
                                        <p:strVal val="visible"/>
                                      </p:to>
                                    </p:set>
                                    <p:animEffect transition="in" filter="checkerboard(across)">
                                      <p:cBhvr>
                                        <p:cTn id="22" dur="500"/>
                                        <p:tgtEl>
                                          <p:spTgt spid="31746"/>
                                        </p:tgtEl>
                                      </p:cBhvr>
                                    </p:animEffect>
                                  </p:childTnLst>
                                </p:cTn>
                              </p:par>
                              <p:par>
                                <p:cTn id="23" presetID="5"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5"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2. Decreased sweating</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Content Placeholder 4"/>
          <p:cNvSpPr txBox="1">
            <a:spLocks/>
          </p:cNvSpPr>
          <p:nvPr/>
        </p:nvSpPr>
        <p:spPr>
          <a:xfrm>
            <a:off x="1532855" y="1365504"/>
            <a:ext cx="6026308" cy="458211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Vasoconstriction also</a:t>
            </a:r>
            <a:r>
              <a:rPr kumimoji="0" lang="en-GB" sz="2800" b="0" i="0" u="none" strike="noStrike" kern="1200" cap="none" spc="0" normalizeH="0" noProof="0" dirty="0" smtClean="0">
                <a:ln>
                  <a:noFill/>
                </a:ln>
                <a:solidFill>
                  <a:schemeClr val="tx1"/>
                </a:solidFill>
                <a:effectLst/>
                <a:uLnTx/>
                <a:uFillTx/>
                <a:latin typeface="+mn-lt"/>
                <a:ea typeface="+mn-ea"/>
                <a:cs typeface="+mn-cs"/>
              </a:rPr>
              <a:t> decreases blood flow to the </a:t>
            </a:r>
            <a:r>
              <a:rPr kumimoji="0" lang="en-GB" sz="2800" b="1" i="0" u="none" strike="noStrike" kern="1200" cap="none" spc="0" normalizeH="0" noProof="0" dirty="0" smtClean="0">
                <a:ln>
                  <a:noFill/>
                </a:ln>
                <a:solidFill>
                  <a:schemeClr val="tx1"/>
                </a:solidFill>
                <a:effectLst/>
                <a:uLnTx/>
                <a:uFillTx/>
                <a:latin typeface="+mn-lt"/>
                <a:ea typeface="+mn-ea"/>
                <a:cs typeface="+mn-cs"/>
              </a:rPr>
              <a:t>sweat glands</a:t>
            </a:r>
            <a:r>
              <a:rPr kumimoji="0" lang="en-GB" sz="280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800" b="0" baseline="0" dirty="0" smtClean="0"/>
              <a:t>This</a:t>
            </a:r>
            <a:r>
              <a:rPr lang="en-GB" sz="2800" b="0" dirty="0" smtClean="0"/>
              <a:t> causes less sweat to be </a:t>
            </a:r>
            <a:r>
              <a:rPr lang="en-GB" sz="2800" b="1" dirty="0" smtClean="0"/>
              <a:t>secreted</a:t>
            </a:r>
            <a:r>
              <a:rPr lang="en-GB" sz="2800" dirty="0" smtClean="0"/>
              <a:t> onto the surface of the skin.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Less heat energy will be lost as there will be </a:t>
            </a:r>
            <a:r>
              <a:rPr kumimoji="0" lang="en-GB" sz="2800" b="1" i="0" u="none" strike="noStrike" kern="1200" cap="none" spc="0" normalizeH="0" baseline="0" noProof="0" dirty="0" smtClean="0">
                <a:ln>
                  <a:noFill/>
                </a:ln>
                <a:solidFill>
                  <a:schemeClr val="tx1"/>
                </a:solidFill>
                <a:effectLst/>
                <a:uLnTx/>
                <a:uFillTx/>
                <a:latin typeface="+mn-lt"/>
                <a:ea typeface="+mn-ea"/>
                <a:cs typeface="+mn-cs"/>
              </a:rPr>
              <a:t>no</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‘cooling effect.’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a:latin typeface="+mj-lt"/>
                <a:ea typeface="+mj-ea"/>
                <a:cs typeface="+mj-cs"/>
              </a:rPr>
              <a:t>3</a:t>
            </a:r>
            <a:r>
              <a:rPr lang="en-GB" sz="4400" dirty="0" smtClean="0">
                <a:latin typeface="+mj-lt"/>
                <a:ea typeface="+mj-ea"/>
                <a:cs typeface="+mj-cs"/>
              </a:rPr>
              <a:t>.</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GB" sz="4400" b="0" i="0" u="none" strike="noStrike" kern="1200" cap="none" spc="0" normalizeH="0" baseline="0" noProof="0" dirty="0" err="1" smtClean="0">
                <a:ln>
                  <a:noFill/>
                </a:ln>
                <a:solidFill>
                  <a:schemeClr val="tx1"/>
                </a:solidFill>
                <a:effectLst/>
                <a:uLnTx/>
                <a:uFillTx/>
                <a:latin typeface="+mj-lt"/>
                <a:ea typeface="+mj-ea"/>
                <a:cs typeface="+mj-cs"/>
              </a:rPr>
              <a:t>Piloerection</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4"/>
          <p:cNvSpPr txBox="1">
            <a:spLocks/>
          </p:cNvSpPr>
          <p:nvPr/>
        </p:nvSpPr>
        <p:spPr>
          <a:xfrm>
            <a:off x="142844" y="928670"/>
            <a:ext cx="8858312" cy="57150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Nerve impulses to cause </a:t>
            </a:r>
            <a:r>
              <a:rPr kumimoji="0" lang="en-GB" sz="2800" b="1" i="0" u="none" strike="noStrike" kern="1200" cap="none" spc="0" normalizeH="0" baseline="0" noProof="0" dirty="0" smtClean="0">
                <a:ln>
                  <a:noFill/>
                </a:ln>
                <a:solidFill>
                  <a:srgbClr val="FF0000"/>
                </a:solidFill>
                <a:effectLst/>
                <a:uLnTx/>
                <a:uFillTx/>
                <a:latin typeface="+mn-lt"/>
                <a:ea typeface="+mn-ea"/>
                <a:cs typeface="+mn-cs"/>
              </a:rPr>
              <a:t>erector pili muscles</a:t>
            </a:r>
            <a:r>
              <a:rPr kumimoji="0" lang="en-GB" sz="2800" b="1" i="0" u="none" strike="noStrike" kern="1200" cap="none" spc="0" normalizeH="0" noProof="0" dirty="0" smtClean="0">
                <a:ln>
                  <a:noFill/>
                </a:ln>
                <a:solidFill>
                  <a:srgbClr val="FF0000"/>
                </a:solidFill>
                <a:effectLst/>
                <a:uLnTx/>
                <a:uFillTx/>
                <a:latin typeface="+mn-lt"/>
                <a:ea typeface="+mn-ea"/>
                <a:cs typeface="+mn-cs"/>
              </a:rPr>
              <a:t> </a:t>
            </a:r>
            <a:r>
              <a:rPr kumimoji="0" lang="en-GB" sz="2800" i="0" u="none" strike="noStrike" kern="1200" cap="none" spc="0" normalizeH="0" noProof="0" dirty="0" smtClean="0">
                <a:ln>
                  <a:noFill/>
                </a:ln>
                <a:solidFill>
                  <a:schemeClr val="tx1"/>
                </a:solidFill>
                <a:effectLst/>
                <a:uLnTx/>
                <a:uFillTx/>
                <a:latin typeface="+mn-lt"/>
                <a:ea typeface="+mn-ea"/>
                <a:cs typeface="+mn-cs"/>
              </a:rPr>
              <a:t>to </a:t>
            </a:r>
            <a:r>
              <a:rPr lang="en-GB" sz="2800" b="1" dirty="0" smtClean="0">
                <a:solidFill>
                  <a:srgbClr val="00B050"/>
                </a:solidFill>
              </a:rPr>
              <a:t>contract</a:t>
            </a:r>
            <a:r>
              <a:rPr lang="en-GB" sz="2800" b="1" dirty="0" smtClean="0"/>
              <a:t>,</a:t>
            </a:r>
            <a:r>
              <a:rPr lang="en-GB" sz="2800" dirty="0" smtClean="0"/>
              <a:t> causing </a:t>
            </a:r>
            <a:r>
              <a:rPr lang="en-GB" sz="2800" b="1" dirty="0" smtClean="0"/>
              <a:t> </a:t>
            </a:r>
            <a:r>
              <a:rPr lang="en-GB" sz="2800" dirty="0" smtClean="0"/>
              <a:t>h</a:t>
            </a:r>
            <a:r>
              <a:rPr kumimoji="0" lang="en-GB" sz="2800" i="0" u="none" strike="noStrike" kern="1200" cap="none" spc="0" normalizeH="0" baseline="0" noProof="0" dirty="0" smtClean="0">
                <a:ln>
                  <a:noFill/>
                </a:ln>
                <a:solidFill>
                  <a:schemeClr val="tx1"/>
                </a:solidFill>
                <a:effectLst/>
                <a:uLnTx/>
                <a:uFillTx/>
                <a:latin typeface="+mn-lt"/>
                <a:ea typeface="+mn-ea"/>
                <a:cs typeface="+mn-cs"/>
              </a:rPr>
              <a:t>airs</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on the body surface to </a:t>
            </a:r>
            <a:r>
              <a:rPr lang="en-GB" sz="2800" dirty="0" smtClean="0"/>
              <a:t>be </a:t>
            </a:r>
            <a:r>
              <a:rPr lang="en-GB" sz="2800" b="1" dirty="0" smtClean="0">
                <a:solidFill>
                  <a:srgbClr val="0070C0"/>
                </a:solidFill>
              </a:rPr>
              <a:t>pulled up straight</a:t>
            </a:r>
            <a:r>
              <a:rPr kumimoji="0" lang="en-GB" sz="2800" i="0" u="none" strike="noStrike" kern="1200" cap="none" spc="0" normalizeH="0" baseline="0" noProof="0" dirty="0" smtClean="0">
                <a:ln>
                  <a:noFill/>
                </a:ln>
                <a:solidFill>
                  <a:srgbClr val="0070C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800" b="0" dirty="0" smtClean="0"/>
              <a:t>This means that </a:t>
            </a:r>
            <a:r>
              <a:rPr lang="en-GB" sz="2800" b="1" dirty="0" smtClean="0">
                <a:solidFill>
                  <a:srgbClr val="0070C0"/>
                </a:solidFill>
              </a:rPr>
              <a:t>more air</a:t>
            </a:r>
            <a:r>
              <a:rPr lang="en-GB" sz="2800" dirty="0" smtClean="0">
                <a:solidFill>
                  <a:srgbClr val="0070C0"/>
                </a:solidFill>
              </a:rPr>
              <a:t> </a:t>
            </a:r>
            <a:r>
              <a:rPr lang="en-GB" sz="2800" dirty="0" smtClean="0"/>
              <a:t>is trapped </a:t>
            </a:r>
            <a:r>
              <a:rPr lang="en-GB" sz="2800" b="1" dirty="0" smtClean="0">
                <a:solidFill>
                  <a:srgbClr val="FF0000"/>
                </a:solidFill>
              </a:rPr>
              <a:t>between the hairs and the skin</a:t>
            </a:r>
            <a:r>
              <a:rPr lang="en-GB" sz="2800" dirty="0" smtClean="0"/>
              <a:t>, causing </a:t>
            </a:r>
            <a:r>
              <a:rPr lang="en-GB" sz="2800" b="1" dirty="0" smtClean="0">
                <a:solidFill>
                  <a:schemeClr val="accent6">
                    <a:lumMod val="75000"/>
                  </a:schemeClr>
                </a:solidFill>
              </a:rPr>
              <a:t>more insulation</a:t>
            </a:r>
            <a:r>
              <a:rPr lang="en-GB" sz="2800" dirty="0" smtClean="0">
                <a:solidFill>
                  <a:schemeClr val="accent6">
                    <a:lumMod val="75000"/>
                  </a:schemeClr>
                </a:solidFill>
              </a:rPr>
              <a:t>. </a:t>
            </a:r>
            <a:r>
              <a:rPr lang="en-GB" sz="2800" dirty="0" smtClean="0"/>
              <a:t>This not very useful in humans, but is good for furry mammals.</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2770" name="Picture 2" descr="http://www.scf-online.com/german/42_d/images42_d/gaensehaut42_large.jpg"/>
          <p:cNvPicPr>
            <a:picLocks noChangeAspect="1" noChangeArrowheads="1"/>
          </p:cNvPicPr>
          <p:nvPr/>
        </p:nvPicPr>
        <p:blipFill>
          <a:blip r:embed="rId2"/>
          <a:srcRect/>
          <a:stretch>
            <a:fillRect/>
          </a:stretch>
        </p:blipFill>
        <p:spPr bwMode="auto">
          <a:xfrm>
            <a:off x="2000232" y="3714752"/>
            <a:ext cx="4786346" cy="2970434"/>
          </a:xfrm>
          <a:prstGeom prst="rect">
            <a:avLst/>
          </a:prstGeom>
          <a:noFill/>
        </p:spPr>
      </p:pic>
      <p:sp>
        <p:nvSpPr>
          <p:cNvPr id="5" name="Rectangle 4"/>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2770"/>
                                        </p:tgtEl>
                                        <p:attrNameLst>
                                          <p:attrName>style.visibility</p:attrName>
                                        </p:attrNameLst>
                                      </p:cBhvr>
                                      <p:to>
                                        <p:strVal val="visible"/>
                                      </p:to>
                                    </p:set>
                                    <p:animEffect transition="in" filter="checkerboard(across)">
                                      <p:cBhvr>
                                        <p:cTn id="1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5900" y="762000"/>
            <a:ext cx="3244850" cy="4965700"/>
          </a:xfrm>
        </p:spPr>
        <p:txBody>
          <a:bodyPr>
            <a:normAutofit fontScale="90000"/>
          </a:bodyPr>
          <a:lstStyle/>
          <a:p>
            <a:r>
              <a:rPr lang="en-US" dirty="0" smtClean="0"/>
              <a:t>Relationship between cellular metabolism and production of heat</a:t>
            </a:r>
            <a:br>
              <a:rPr lang="en-US" dirty="0" smtClean="0"/>
            </a:br>
            <a:endParaRPr lang="en-US" dirty="0"/>
          </a:p>
        </p:txBody>
      </p:sp>
      <p:pic>
        <p:nvPicPr>
          <p:cNvPr id="4098" name="Picture 2"/>
          <p:cNvPicPr>
            <a:picLocks noChangeAspect="1" noChangeArrowheads="1"/>
          </p:cNvPicPr>
          <p:nvPr/>
        </p:nvPicPr>
        <p:blipFill>
          <a:blip r:embed="rId2"/>
          <a:srcRect/>
          <a:stretch>
            <a:fillRect/>
          </a:stretch>
        </p:blipFill>
        <p:spPr bwMode="auto">
          <a:xfrm>
            <a:off x="3625850" y="63500"/>
            <a:ext cx="5289550" cy="7112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a:latin typeface="+mj-lt"/>
                <a:ea typeface="+mj-ea"/>
                <a:cs typeface="+mj-cs"/>
              </a:rPr>
              <a:t>4</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r>
              <a:rPr lang="en-GB" sz="4400" dirty="0" smtClean="0">
                <a:latin typeface="+mj-lt"/>
                <a:ea typeface="+mj-ea"/>
                <a:cs typeface="+mj-cs"/>
              </a:rPr>
              <a:t>Shivering</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4"/>
          <p:cNvSpPr txBox="1">
            <a:spLocks/>
          </p:cNvSpPr>
          <p:nvPr/>
        </p:nvSpPr>
        <p:spPr>
          <a:xfrm>
            <a:off x="142844" y="928670"/>
            <a:ext cx="8858312" cy="5715040"/>
          </a:xfrm>
          <a:prstGeom prst="rect">
            <a:avLst/>
          </a:prstGeom>
        </p:spPr>
        <p:txBody>
          <a:bodyPr>
            <a:normAutofit/>
          </a:bodyPr>
          <a:lstStyle/>
          <a:p>
            <a:pPr marL="514350" marR="0" lvl="0" indent="-514350" algn="l"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8914" name="Picture 2" descr="http://www.sonoransar.org/shivering.gif"/>
          <p:cNvPicPr>
            <a:picLocks noChangeAspect="1" noChangeArrowheads="1"/>
          </p:cNvPicPr>
          <p:nvPr/>
        </p:nvPicPr>
        <p:blipFill>
          <a:blip r:embed="rId2"/>
          <a:srcRect/>
          <a:stretch>
            <a:fillRect/>
          </a:stretch>
        </p:blipFill>
        <p:spPr bwMode="auto">
          <a:xfrm>
            <a:off x="500034" y="3955240"/>
            <a:ext cx="2170014" cy="2666017"/>
          </a:xfrm>
          <a:prstGeom prst="rect">
            <a:avLst/>
          </a:prstGeom>
          <a:noFill/>
        </p:spPr>
      </p:pic>
      <p:sp>
        <p:nvSpPr>
          <p:cNvPr id="7" name="TextBox 6"/>
          <p:cNvSpPr txBox="1"/>
          <p:nvPr/>
        </p:nvSpPr>
        <p:spPr>
          <a:xfrm>
            <a:off x="142844" y="1000108"/>
            <a:ext cx="8715436" cy="3046988"/>
          </a:xfrm>
          <a:prstGeom prst="rect">
            <a:avLst/>
          </a:prstGeom>
          <a:noFill/>
        </p:spPr>
        <p:txBody>
          <a:bodyPr wrap="square" rtlCol="0">
            <a:spAutoFit/>
          </a:bodyPr>
          <a:lstStyle/>
          <a:p>
            <a:r>
              <a:rPr lang="en-GB" sz="3200" b="1" dirty="0" smtClean="0">
                <a:solidFill>
                  <a:srgbClr val="FF0000"/>
                </a:solidFill>
              </a:rPr>
              <a:t>Skeletal muscles</a:t>
            </a:r>
            <a:r>
              <a:rPr lang="en-GB" sz="3200" dirty="0" smtClean="0">
                <a:solidFill>
                  <a:srgbClr val="FF0000"/>
                </a:solidFill>
              </a:rPr>
              <a:t> </a:t>
            </a:r>
            <a:r>
              <a:rPr lang="en-GB" sz="3200" dirty="0" smtClean="0"/>
              <a:t>contract and relax </a:t>
            </a:r>
            <a:r>
              <a:rPr lang="en-GB" sz="3200" b="1" dirty="0" smtClean="0">
                <a:solidFill>
                  <a:srgbClr val="00B050"/>
                </a:solidFill>
              </a:rPr>
              <a:t>rapidly</a:t>
            </a:r>
            <a:r>
              <a:rPr lang="en-GB" sz="3200" dirty="0" smtClean="0"/>
              <a:t>. Non-shivering </a:t>
            </a:r>
            <a:r>
              <a:rPr lang="en-GB" sz="3200" dirty="0" err="1" smtClean="0"/>
              <a:t>thermogenisis</a:t>
            </a:r>
            <a:r>
              <a:rPr lang="en-GB" sz="3200" dirty="0" smtClean="0"/>
              <a:t>: </a:t>
            </a:r>
            <a:r>
              <a:rPr lang="en-US" sz="3200" dirty="0" smtClean="0"/>
              <a:t>stimulation of the metabolism by the sympathetic nervous system to generate more metabolic heat</a:t>
            </a:r>
            <a:endParaRPr lang="en-GB" sz="3200" b="1" dirty="0"/>
          </a:p>
          <a:p>
            <a:r>
              <a:rPr lang="en-GB" sz="3200" dirty="0" smtClean="0"/>
              <a:t>As the muscles are increasing their activity, the </a:t>
            </a:r>
            <a:r>
              <a:rPr lang="en-GB" sz="3200" b="1" dirty="0" smtClean="0">
                <a:solidFill>
                  <a:schemeClr val="accent6">
                    <a:lumMod val="75000"/>
                  </a:schemeClr>
                </a:solidFill>
              </a:rPr>
              <a:t>rate of respiration increases</a:t>
            </a:r>
            <a:r>
              <a:rPr lang="en-GB" sz="3200" dirty="0" smtClean="0">
                <a:solidFill>
                  <a:schemeClr val="accent6">
                    <a:lumMod val="75000"/>
                  </a:schemeClr>
                </a:solidFill>
              </a:rPr>
              <a:t>. </a:t>
            </a:r>
            <a:endParaRPr lang="en-US" sz="3200" dirty="0">
              <a:solidFill>
                <a:schemeClr val="accent6">
                  <a:lumMod val="75000"/>
                </a:schemeClr>
              </a:solidFill>
            </a:endParaRPr>
          </a:p>
        </p:txBody>
      </p:sp>
      <p:sp>
        <p:nvSpPr>
          <p:cNvPr id="8" name="TextBox 7"/>
          <p:cNvSpPr txBox="1"/>
          <p:nvPr/>
        </p:nvSpPr>
        <p:spPr>
          <a:xfrm>
            <a:off x="3786182" y="4460051"/>
            <a:ext cx="5072098" cy="2062103"/>
          </a:xfrm>
          <a:prstGeom prst="rect">
            <a:avLst/>
          </a:prstGeom>
          <a:noFill/>
        </p:spPr>
        <p:txBody>
          <a:bodyPr wrap="square" rtlCol="0">
            <a:spAutoFit/>
          </a:bodyPr>
          <a:lstStyle/>
          <a:p>
            <a:r>
              <a:rPr lang="en-GB" sz="3200" dirty="0" smtClean="0"/>
              <a:t>This increase cause the </a:t>
            </a:r>
            <a:r>
              <a:rPr lang="en-GB" sz="3200" b="1" dirty="0" smtClean="0">
                <a:solidFill>
                  <a:srgbClr val="FF0000"/>
                </a:solidFill>
              </a:rPr>
              <a:t>release of heat energy (4-5 fold)</a:t>
            </a:r>
            <a:r>
              <a:rPr lang="en-GB" sz="3200" dirty="0" smtClean="0">
                <a:solidFill>
                  <a:srgbClr val="FF0000"/>
                </a:solidFill>
              </a:rPr>
              <a:t>, </a:t>
            </a:r>
            <a:r>
              <a:rPr lang="en-GB" sz="3200" dirty="0" smtClean="0"/>
              <a:t>which increases the core body temperature.</a:t>
            </a:r>
            <a:endParaRPr lang="en-US" sz="3200" dirty="0"/>
          </a:p>
        </p:txBody>
      </p:sp>
      <p:sp>
        <p:nvSpPr>
          <p:cNvPr id="9" name="Rectangle 8"/>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heckerboard(across)">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5. </a:t>
            </a:r>
            <a:r>
              <a:rPr lang="en-GB" sz="4400" dirty="0" smtClean="0">
                <a:latin typeface="+mj-lt"/>
                <a:ea typeface="+mj-ea"/>
                <a:cs typeface="+mj-cs"/>
              </a:rPr>
              <a:t>Metabolic changes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4"/>
          <p:cNvSpPr txBox="1">
            <a:spLocks/>
          </p:cNvSpPr>
          <p:nvPr/>
        </p:nvSpPr>
        <p:spPr>
          <a:xfrm>
            <a:off x="142844" y="928670"/>
            <a:ext cx="8858312" cy="5715040"/>
          </a:xfrm>
          <a:prstGeom prst="rect">
            <a:avLst/>
          </a:prstGeom>
        </p:spPr>
        <p:txBody>
          <a:bodyPr>
            <a:normAutofit/>
          </a:bodyPr>
          <a:lstStyle/>
          <a:p>
            <a:pPr marL="514350" marR="0" lvl="0" indent="-514350" algn="l" defTabSz="914400" rtl="0" eaLnBrk="1" fontAlgn="auto" latinLnBrk="0" hangingPunct="1">
              <a:lnSpc>
                <a:spcPct val="100000"/>
              </a:lnSpc>
              <a:spcBef>
                <a:spcPct val="20000"/>
              </a:spcBef>
              <a:spcAft>
                <a:spcPts val="0"/>
              </a:spcAft>
              <a:buClrTx/>
              <a:buSzTx/>
              <a:tabLst/>
              <a:defRPr/>
            </a:pPr>
            <a:r>
              <a:rPr lang="en-GB" sz="2800" dirty="0" smtClean="0"/>
              <a:t>The hormone </a:t>
            </a:r>
            <a:r>
              <a:rPr lang="en-GB" sz="2800" b="1" dirty="0" smtClean="0">
                <a:solidFill>
                  <a:srgbClr val="FF0000"/>
                </a:solidFill>
              </a:rPr>
              <a:t>adrenaline</a:t>
            </a:r>
            <a:r>
              <a:rPr lang="en-GB" sz="2800" dirty="0" smtClean="0">
                <a:solidFill>
                  <a:srgbClr val="FF0000"/>
                </a:solidFill>
              </a:rPr>
              <a:t> </a:t>
            </a:r>
            <a:r>
              <a:rPr lang="en-GB" sz="2800" dirty="0" smtClean="0"/>
              <a:t>is released by the adrenal gland. This causes a great </a:t>
            </a:r>
            <a:r>
              <a:rPr lang="en-GB" sz="2800" b="1" dirty="0" smtClean="0">
                <a:solidFill>
                  <a:srgbClr val="00B050"/>
                </a:solidFill>
              </a:rPr>
              <a:t>increase in metabolic rate</a:t>
            </a:r>
            <a:r>
              <a:rPr lang="en-GB" sz="2800" dirty="0" smtClean="0"/>
              <a:t>, resulting in heat production.</a:t>
            </a:r>
          </a:p>
          <a:p>
            <a:pPr marL="514350" marR="0" lvl="0" indent="-514350" algn="l" defTabSz="914400" rtl="0" eaLnBrk="1" fontAlgn="auto" latinLnBrk="0" hangingPunct="1">
              <a:lnSpc>
                <a:spcPct val="100000"/>
              </a:lnSpc>
              <a:spcBef>
                <a:spcPct val="20000"/>
              </a:spcBef>
              <a:spcAft>
                <a:spcPts val="0"/>
              </a:spcAft>
              <a:buClrTx/>
              <a:buSzTx/>
              <a:tabLst/>
              <a:defRPr/>
            </a:pPr>
            <a:r>
              <a:rPr kumimoji="0" lang="en-GB" sz="2800" b="1" i="0" u="none" strike="noStrike" kern="1200" cap="none" spc="0" normalizeH="0" baseline="0" noProof="0" dirty="0" smtClean="0">
                <a:ln>
                  <a:noFill/>
                </a:ln>
                <a:solidFill>
                  <a:srgbClr val="0070C0"/>
                </a:solidFill>
                <a:effectLst/>
                <a:uLnTx/>
                <a:uFillTx/>
                <a:latin typeface="+mn-lt"/>
                <a:ea typeface="+mn-ea"/>
                <a:cs typeface="+mn-cs"/>
              </a:rPr>
              <a:t>Long-term</a:t>
            </a:r>
            <a:r>
              <a:rPr kumimoji="0" lang="en-GB" sz="2800" b="1" i="0" u="none" strike="noStrike" kern="1200" cap="none" spc="0" normalizeH="0" noProof="0" dirty="0" smtClean="0">
                <a:ln>
                  <a:noFill/>
                </a:ln>
                <a:solidFill>
                  <a:srgbClr val="0070C0"/>
                </a:solidFill>
                <a:effectLst/>
                <a:uLnTx/>
                <a:uFillTx/>
                <a:latin typeface="+mn-lt"/>
                <a:ea typeface="+mn-ea"/>
                <a:cs typeface="+mn-cs"/>
              </a:rPr>
              <a:t> exposure to low temperatures</a:t>
            </a:r>
            <a:r>
              <a:rPr kumimoji="0" lang="en-GB" sz="2800" i="0" u="none" strike="noStrike" kern="1200" cap="none" spc="0" normalizeH="0" noProof="0" dirty="0" smtClean="0">
                <a:ln>
                  <a:noFill/>
                </a:ln>
                <a:solidFill>
                  <a:srgbClr val="0070C0"/>
                </a:solidFill>
                <a:effectLst/>
                <a:uLnTx/>
                <a:uFillTx/>
                <a:latin typeface="+mn-lt"/>
                <a:ea typeface="+mn-ea"/>
                <a:cs typeface="+mn-cs"/>
              </a:rPr>
              <a:t> </a:t>
            </a:r>
            <a:r>
              <a:rPr kumimoji="0" lang="en-GB" sz="2800" i="0" u="none" strike="noStrike" kern="1200" cap="none" spc="0" normalizeH="0" noProof="0" dirty="0" smtClean="0">
                <a:ln>
                  <a:noFill/>
                </a:ln>
                <a:solidFill>
                  <a:schemeClr val="tx1"/>
                </a:solidFill>
                <a:effectLst/>
                <a:uLnTx/>
                <a:uFillTx/>
                <a:latin typeface="+mn-lt"/>
                <a:ea typeface="+mn-ea"/>
                <a:cs typeface="+mn-cs"/>
              </a:rPr>
              <a:t>causes the release of </a:t>
            </a:r>
            <a:r>
              <a:rPr kumimoji="0" lang="en-GB" sz="2800" b="1" i="0" u="none" strike="noStrike" kern="1200" cap="none" spc="0" normalizeH="0" noProof="0" dirty="0" smtClean="0">
                <a:ln>
                  <a:noFill/>
                </a:ln>
                <a:solidFill>
                  <a:srgbClr val="FF0000"/>
                </a:solidFill>
                <a:effectLst/>
                <a:uLnTx/>
                <a:uFillTx/>
                <a:latin typeface="+mn-lt"/>
                <a:ea typeface="+mn-ea"/>
                <a:cs typeface="+mn-cs"/>
              </a:rPr>
              <a:t>thyroxine</a:t>
            </a:r>
            <a:r>
              <a:rPr kumimoji="0" lang="en-GB" sz="2800" i="0" u="none" strike="noStrike" kern="1200" cap="none" spc="0" normalizeH="0" noProof="0" dirty="0" smtClean="0">
                <a:ln>
                  <a:noFill/>
                </a:ln>
                <a:solidFill>
                  <a:schemeClr val="tx1"/>
                </a:solidFill>
                <a:effectLst/>
                <a:uLnTx/>
                <a:uFillTx/>
                <a:latin typeface="+mn-lt"/>
                <a:ea typeface="+mn-ea"/>
                <a:cs typeface="+mn-cs"/>
              </a:rPr>
              <a:t> by the thyroid gland – this causes </a:t>
            </a:r>
            <a:r>
              <a:rPr kumimoji="0" lang="en-GB" sz="2800" b="1" i="0" u="none" strike="noStrike" kern="1200" cap="none" spc="0" normalizeH="0" noProof="0" dirty="0" smtClean="0">
                <a:ln>
                  <a:noFill/>
                </a:ln>
                <a:solidFill>
                  <a:schemeClr val="accent6">
                    <a:lumMod val="75000"/>
                  </a:schemeClr>
                </a:solidFill>
                <a:effectLst/>
                <a:uLnTx/>
                <a:uFillTx/>
                <a:latin typeface="+mn-lt"/>
                <a:ea typeface="+mn-ea"/>
                <a:cs typeface="+mn-cs"/>
              </a:rPr>
              <a:t>sustained increases </a:t>
            </a:r>
            <a:r>
              <a:rPr kumimoji="0" lang="en-GB" sz="2800" i="0" u="none" strike="noStrike" kern="1200" cap="none" spc="0" normalizeH="0" noProof="0" dirty="0" smtClean="0">
                <a:ln>
                  <a:noFill/>
                </a:ln>
                <a:solidFill>
                  <a:schemeClr val="accent6">
                    <a:lumMod val="75000"/>
                  </a:schemeClr>
                </a:solidFill>
                <a:effectLst/>
                <a:uLnTx/>
                <a:uFillTx/>
                <a:latin typeface="+mn-lt"/>
                <a:ea typeface="+mn-ea"/>
                <a:cs typeface="+mn-cs"/>
              </a:rPr>
              <a:t>in metabolism</a:t>
            </a:r>
            <a:r>
              <a:rPr kumimoji="0" lang="en-GB" sz="2800" i="0" u="none" strike="noStrike" kern="1200" cap="none" spc="0" normalizeH="0" noProof="0" dirty="0" smtClean="0">
                <a:ln>
                  <a:noFill/>
                </a:ln>
                <a:solidFill>
                  <a:schemeClr val="tx1"/>
                </a:solidFill>
                <a:effectLst/>
                <a:uLnTx/>
                <a:uFillTx/>
                <a:latin typeface="+mn-lt"/>
                <a:ea typeface="+mn-ea"/>
                <a:cs typeface="+mn-cs"/>
              </a:rPr>
              <a:t>.</a:t>
            </a:r>
            <a:endParaRPr kumimoji="0" lang="en-US" sz="28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62" name="Picture 2" descr="http://www.psycheducation.org/mechanism/images/chapte1.jpg"/>
          <p:cNvPicPr>
            <a:picLocks noChangeAspect="1" noChangeArrowheads="1"/>
          </p:cNvPicPr>
          <p:nvPr/>
        </p:nvPicPr>
        <p:blipFill>
          <a:blip r:embed="rId2"/>
          <a:srcRect/>
          <a:stretch>
            <a:fillRect/>
          </a:stretch>
        </p:blipFill>
        <p:spPr bwMode="auto">
          <a:xfrm>
            <a:off x="2357422" y="3714752"/>
            <a:ext cx="4071966" cy="2863101"/>
          </a:xfrm>
          <a:prstGeom prst="rect">
            <a:avLst/>
          </a:prstGeom>
          <a:noFill/>
        </p:spPr>
      </p:pic>
      <p:sp>
        <p:nvSpPr>
          <p:cNvPr id="5" name="Rectangle 4"/>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962"/>
                                        </p:tgtEl>
                                        <p:attrNameLst>
                                          <p:attrName>style.visibility</p:attrName>
                                        </p:attrNameLst>
                                      </p:cBhvr>
                                      <p:to>
                                        <p:strVal val="visible"/>
                                      </p:to>
                                    </p:set>
                                    <p:animEffect transition="in" filter="checkerboard(across)">
                                      <p:cBhvr>
                                        <p:cTn id="1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084832"/>
            <a:ext cx="8229600" cy="2582536"/>
          </a:xfrm>
          <a:prstGeom prst="rect">
            <a:avLst/>
          </a:prstGeom>
        </p:spPr>
        <p:txBody>
          <a:bodyPr>
            <a:normAutofit fontScale="97500"/>
          </a:bodyPr>
          <a:lstStyle/>
          <a:p>
            <a:pPr lvl="0" algn="ctr" defTabSz="914400">
              <a:spcBef>
                <a:spcPct val="0"/>
              </a:spcBef>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What to do for prevention short </a:t>
            </a:r>
            <a:r>
              <a:rPr kumimoji="0" lang="en-GB" sz="4400" b="1" i="0" u="none" strike="noStrike" kern="1200" cap="none" spc="0" normalizeH="0" baseline="0" noProof="0" dirty="0" err="1" smtClean="0">
                <a:ln>
                  <a:noFill/>
                </a:ln>
                <a:solidFill>
                  <a:schemeClr val="tx1"/>
                </a:solidFill>
                <a:effectLst/>
                <a:uLnTx/>
                <a:uFillTx/>
                <a:latin typeface="+mj-lt"/>
                <a:ea typeface="+mj-ea"/>
                <a:cs typeface="+mj-cs"/>
              </a:rPr>
              <a:t>vs</a:t>
            </a:r>
            <a:r>
              <a:rPr kumimoji="0" lang="en-GB" sz="4400" b="1" i="0" u="none" strike="noStrike" kern="1200" cap="none" spc="0" normalizeH="0" baseline="0" noProof="0" dirty="0" smtClean="0">
                <a:ln>
                  <a:noFill/>
                </a:ln>
                <a:solidFill>
                  <a:schemeClr val="tx1"/>
                </a:solidFill>
                <a:effectLst/>
                <a:uLnTx/>
                <a:uFillTx/>
                <a:latin typeface="+mj-lt"/>
                <a:ea typeface="+mj-ea"/>
                <a:cs typeface="+mj-cs"/>
              </a:rPr>
              <a:t> </a:t>
            </a:r>
            <a:r>
              <a:rPr lang="en-GB" sz="4400" b="1" dirty="0" smtClean="0"/>
              <a:t>long term</a:t>
            </a:r>
            <a:r>
              <a:rPr kumimoji="0" lang="en-GB" sz="4400" b="1" i="0"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2"/>
          <p:cNvSpPr/>
          <p:nvPr/>
        </p:nvSpPr>
        <p:spPr>
          <a:xfrm>
            <a:off x="2286000" y="3752166"/>
            <a:ext cx="4572000" cy="954107"/>
          </a:xfrm>
          <a:prstGeom prst="rect">
            <a:avLst/>
          </a:prstGeom>
        </p:spPr>
        <p:txBody>
          <a:bodyPr>
            <a:spAutoFit/>
          </a:bodyPr>
          <a:lstStyle/>
          <a:p>
            <a:pPr algn="ctr"/>
            <a:r>
              <a:rPr lang="en-US" sz="2800" dirty="0" smtClean="0"/>
              <a:t>Best way to minimize heat loss is through </a:t>
            </a:r>
            <a:r>
              <a:rPr lang="en-US" sz="2800" b="1" dirty="0" smtClean="0"/>
              <a:t>insulation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Precautions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4"/>
          <p:cNvSpPr txBox="1">
            <a:spLocks/>
          </p:cNvSpPr>
          <p:nvPr/>
        </p:nvSpPr>
        <p:spPr>
          <a:xfrm>
            <a:off x="1737360" y="1048512"/>
            <a:ext cx="5967984" cy="2801112"/>
          </a:xfrm>
          <a:prstGeom prst="rect">
            <a:avLst/>
          </a:prstGeom>
        </p:spPr>
        <p:txBody>
          <a:bodyPr>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Fat/clothing = insulation… </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Insulation is measured in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clo</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5538" name="Picture 2"/>
          <p:cNvPicPr>
            <a:picLocks noChangeAspect="1" noChangeArrowheads="1"/>
          </p:cNvPicPr>
          <p:nvPr/>
        </p:nvPicPr>
        <p:blipFill>
          <a:blip r:embed="rId2"/>
          <a:srcRect/>
          <a:stretch>
            <a:fillRect/>
          </a:stretch>
        </p:blipFill>
        <p:spPr bwMode="auto">
          <a:xfrm>
            <a:off x="2205800" y="2177415"/>
            <a:ext cx="5000625"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Summary</a:t>
            </a:r>
            <a:endParaRPr lang="en-US" dirty="0"/>
          </a:p>
        </p:txBody>
      </p:sp>
      <p:sp>
        <p:nvSpPr>
          <p:cNvPr id="5" name="Text Placeholder 4"/>
          <p:cNvSpPr>
            <a:spLocks noGrp="1"/>
          </p:cNvSpPr>
          <p:nvPr>
            <p:ph type="body" idx="1"/>
          </p:nvPr>
        </p:nvSpPr>
        <p:spPr/>
        <p:txBody>
          <a:bodyPr>
            <a:normAutofit/>
          </a:bodyPr>
          <a:lstStyle/>
          <a:p>
            <a:r>
              <a:rPr lang="en-GB" sz="3200" dirty="0" smtClean="0"/>
              <a:t>High Temperatures</a:t>
            </a:r>
            <a:endParaRPr lang="en-US" sz="3200" dirty="0"/>
          </a:p>
        </p:txBody>
      </p:sp>
      <p:sp>
        <p:nvSpPr>
          <p:cNvPr id="6" name="Content Placeholder 5"/>
          <p:cNvSpPr>
            <a:spLocks noGrp="1"/>
          </p:cNvSpPr>
          <p:nvPr>
            <p:ph sz="half" idx="2"/>
          </p:nvPr>
        </p:nvSpPr>
        <p:spPr/>
        <p:txBody>
          <a:bodyPr>
            <a:normAutofit/>
          </a:bodyPr>
          <a:lstStyle/>
          <a:p>
            <a:r>
              <a:rPr lang="en-GB" sz="3200" dirty="0" smtClean="0"/>
              <a:t>Vasodilation</a:t>
            </a:r>
          </a:p>
          <a:p>
            <a:r>
              <a:rPr lang="en-GB" sz="3200" dirty="0" smtClean="0"/>
              <a:t>Sweating</a:t>
            </a:r>
          </a:p>
          <a:p>
            <a:r>
              <a:rPr lang="en-GB" sz="3200" dirty="0" smtClean="0"/>
              <a:t>Panting</a:t>
            </a:r>
          </a:p>
          <a:p>
            <a:r>
              <a:rPr lang="en-GB" sz="3200" dirty="0" smtClean="0"/>
              <a:t>Pilorelaxation</a:t>
            </a:r>
          </a:p>
          <a:p>
            <a:r>
              <a:rPr lang="en-GB" sz="3200" dirty="0" smtClean="0"/>
              <a:t>Decreased  metabolism</a:t>
            </a:r>
          </a:p>
        </p:txBody>
      </p:sp>
      <p:sp>
        <p:nvSpPr>
          <p:cNvPr id="7" name="Text Placeholder 6"/>
          <p:cNvSpPr>
            <a:spLocks noGrp="1"/>
          </p:cNvSpPr>
          <p:nvPr>
            <p:ph type="body" sz="quarter" idx="3"/>
          </p:nvPr>
        </p:nvSpPr>
        <p:spPr/>
        <p:txBody>
          <a:bodyPr>
            <a:normAutofit/>
          </a:bodyPr>
          <a:lstStyle/>
          <a:p>
            <a:r>
              <a:rPr lang="en-GB" sz="3200" dirty="0" smtClean="0"/>
              <a:t>Low Temperatures</a:t>
            </a:r>
            <a:endParaRPr lang="en-US" sz="3200" dirty="0"/>
          </a:p>
        </p:txBody>
      </p:sp>
      <p:sp>
        <p:nvSpPr>
          <p:cNvPr id="8" name="Content Placeholder 7"/>
          <p:cNvSpPr>
            <a:spLocks noGrp="1"/>
          </p:cNvSpPr>
          <p:nvPr>
            <p:ph sz="quarter" idx="4"/>
          </p:nvPr>
        </p:nvSpPr>
        <p:spPr/>
        <p:txBody>
          <a:bodyPr>
            <a:normAutofit/>
          </a:bodyPr>
          <a:lstStyle/>
          <a:p>
            <a:r>
              <a:rPr lang="en-GB" sz="3200" dirty="0" smtClean="0"/>
              <a:t>Vasoconstriction</a:t>
            </a:r>
          </a:p>
          <a:p>
            <a:r>
              <a:rPr lang="en-GB" sz="3200" dirty="0" smtClean="0"/>
              <a:t>Decreased sweating</a:t>
            </a:r>
          </a:p>
          <a:p>
            <a:r>
              <a:rPr lang="en-GB" sz="3200" dirty="0" err="1" smtClean="0"/>
              <a:t>Piloerectrion</a:t>
            </a:r>
            <a:endParaRPr lang="en-GB" sz="3200" dirty="0" smtClean="0"/>
          </a:p>
          <a:p>
            <a:r>
              <a:rPr lang="en-GB" sz="3200" dirty="0" smtClean="0"/>
              <a:t>Shivering</a:t>
            </a:r>
          </a:p>
          <a:p>
            <a:r>
              <a:rPr lang="en-GB" sz="3200" dirty="0" smtClean="0"/>
              <a:t>Increased metabolism</a:t>
            </a:r>
            <a:endParaRPr lang="en-US" sz="3200" dirty="0"/>
          </a:p>
        </p:txBody>
      </p:sp>
      <p:sp>
        <p:nvSpPr>
          <p:cNvPr id="9" name="Rectangle 8"/>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heckerboard(across)">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heckerboard(across)">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checkerboard(across)">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checkerboard(across)">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checkerboard(across)">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checkerboard(across)">
                                      <p:cBhvr>
                                        <p:cTn id="35" dur="500"/>
                                        <p:tgtEl>
                                          <p:spTgt spid="7">
                                            <p:txEl>
                                              <p:pRg st="0" end="0"/>
                                            </p:txEl>
                                          </p:spTgt>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checkerboard(across)">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checkerboard(across)">
                                      <p:cBhvr>
                                        <p:cTn id="43" dur="500"/>
                                        <p:tgtEl>
                                          <p:spTgt spid="8">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checkerboard(across)">
                                      <p:cBhvr>
                                        <p:cTn id="48" dur="500"/>
                                        <p:tgtEl>
                                          <p:spTgt spid="8">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Effect transition="in" filter="checkerboard(across)">
                                      <p:cBhvr>
                                        <p:cTn id="53" dur="500"/>
                                        <p:tgtEl>
                                          <p:spTgt spid="8">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8">
                                            <p:txEl>
                                              <p:pRg st="4" end="4"/>
                                            </p:txEl>
                                          </p:spTgt>
                                        </p:tgtEl>
                                        <p:attrNameLst>
                                          <p:attrName>style.visibility</p:attrName>
                                        </p:attrNameLst>
                                      </p:cBhvr>
                                      <p:to>
                                        <p:strVal val="visible"/>
                                      </p:to>
                                    </p:set>
                                    <p:animEffect transition="in" filter="checkerboard(across)">
                                      <p:cBhvr>
                                        <p:cTn id="5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000" b="1" dirty="0" smtClean="0"/>
              <a:t>Relationship between cellular metabolism and production of heat</a:t>
            </a:r>
            <a:endParaRPr lang="en-US" sz="3000" b="1" dirty="0"/>
          </a:p>
        </p:txBody>
      </p:sp>
      <p:sp>
        <p:nvSpPr>
          <p:cNvPr id="3" name="Content Placeholder 2"/>
          <p:cNvSpPr>
            <a:spLocks noGrp="1"/>
          </p:cNvSpPr>
          <p:nvPr>
            <p:ph idx="1"/>
          </p:nvPr>
        </p:nvSpPr>
        <p:spPr>
          <a:xfrm>
            <a:off x="152400" y="1231900"/>
            <a:ext cx="8801100" cy="5372100"/>
          </a:xfrm>
        </p:spPr>
        <p:txBody>
          <a:bodyPr>
            <a:normAutofit fontScale="77500" lnSpcReduction="20000"/>
          </a:bodyPr>
          <a:lstStyle/>
          <a:p>
            <a:pPr algn="ctr">
              <a:buNone/>
            </a:pPr>
            <a:r>
              <a:rPr lang="en-US" dirty="0" smtClean="0"/>
              <a:t>HEAT GAIN </a:t>
            </a:r>
            <a:r>
              <a:rPr lang="en-US" dirty="0" smtClean="0">
                <a:sym typeface="Wingdings" pitchFamily="2" charset="2"/>
              </a:rPr>
              <a:t>         </a:t>
            </a:r>
            <a:r>
              <a:rPr lang="en-US" b="1" dirty="0" smtClean="0">
                <a:sym typeface="Wingdings" pitchFamily="2" charset="2"/>
              </a:rPr>
              <a:t>HOMEOSTASIS          </a:t>
            </a:r>
            <a:r>
              <a:rPr lang="en-US" dirty="0" smtClean="0">
                <a:sym typeface="Wingdings" pitchFamily="2" charset="2"/>
              </a:rPr>
              <a:t> </a:t>
            </a:r>
            <a:r>
              <a:rPr lang="en-US" dirty="0" smtClean="0"/>
              <a:t>HEAT LOSS</a:t>
            </a:r>
          </a:p>
          <a:p>
            <a:pPr>
              <a:buNone/>
            </a:pPr>
            <a:r>
              <a:rPr lang="en-US" dirty="0" smtClean="0"/>
              <a:t>-	we need energy that we obtain from food and oxygen to metabolize and maintain homeostasis of core body temperature between 36-38°C</a:t>
            </a:r>
          </a:p>
          <a:p>
            <a:pPr>
              <a:buFontTx/>
              <a:buChar char="-"/>
            </a:pPr>
            <a:r>
              <a:rPr lang="en-US" dirty="0" smtClean="0"/>
              <a:t>during catabolism, for instance, there is a release of heat energy</a:t>
            </a:r>
          </a:p>
          <a:p>
            <a:pPr>
              <a:buFontTx/>
              <a:buChar char="-"/>
            </a:pPr>
            <a:r>
              <a:rPr lang="en-US" dirty="0" smtClean="0"/>
              <a:t>not all the energy released can be used to do work and some energy (~80%) is always lost as heat, the rest is stored in ATP</a:t>
            </a:r>
          </a:p>
          <a:p>
            <a:pPr>
              <a:buNone/>
            </a:pPr>
            <a:r>
              <a:rPr lang="en-US" dirty="0" smtClean="0"/>
              <a:t>-	in a stable </a:t>
            </a:r>
            <a:r>
              <a:rPr lang="en-US" dirty="0" err="1" smtClean="0"/>
              <a:t>thermoneutral</a:t>
            </a:r>
            <a:r>
              <a:rPr lang="en-US" dirty="0" smtClean="0"/>
              <a:t> environment, at rest, a constant rate of heat will be produced</a:t>
            </a:r>
          </a:p>
          <a:p>
            <a:pPr>
              <a:buFontTx/>
              <a:buChar char="-"/>
            </a:pPr>
            <a:r>
              <a:rPr lang="en-US" dirty="0" smtClean="0"/>
              <a:t>athletes need more energy because they move more and therefore have higher metabolism and net increase of ATP production</a:t>
            </a:r>
          </a:p>
          <a:p>
            <a:pPr>
              <a:buFontTx/>
              <a:buChar char="-"/>
            </a:pPr>
            <a:r>
              <a:rPr lang="en-US" dirty="0" smtClean="0"/>
              <a:t>when metabolism increases excess heat is produced and vice versa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Thermoregulation</a:t>
            </a:r>
            <a:endParaRPr lang="en-US" dirty="0"/>
          </a:p>
        </p:txBody>
      </p:sp>
      <p:sp>
        <p:nvSpPr>
          <p:cNvPr id="3" name="Content Placeholder 2"/>
          <p:cNvSpPr>
            <a:spLocks noGrp="1"/>
          </p:cNvSpPr>
          <p:nvPr>
            <p:ph idx="1"/>
          </p:nvPr>
        </p:nvSpPr>
        <p:spPr>
          <a:xfrm>
            <a:off x="203200" y="1417638"/>
            <a:ext cx="8483600" cy="4708525"/>
          </a:xfrm>
        </p:spPr>
        <p:txBody>
          <a:bodyPr>
            <a:normAutofit/>
          </a:bodyPr>
          <a:lstStyle/>
          <a:p>
            <a:pPr algn="ctr">
              <a:buNone/>
            </a:pPr>
            <a:r>
              <a:rPr lang="en-US" dirty="0" smtClean="0"/>
              <a:t>Heat from the inner body cools through the blood where the temperature may be up to 6°C lower than the core. Heat is transferred to the environment through 4 mechanisms:</a:t>
            </a:r>
          </a:p>
        </p:txBody>
      </p:sp>
      <p:pic>
        <p:nvPicPr>
          <p:cNvPr id="2050" name="Picture 2"/>
          <p:cNvPicPr>
            <a:picLocks noChangeAspect="1" noChangeArrowheads="1"/>
          </p:cNvPicPr>
          <p:nvPr/>
        </p:nvPicPr>
        <p:blipFill>
          <a:blip r:embed="rId2"/>
          <a:srcRect/>
          <a:stretch>
            <a:fillRect/>
          </a:stretch>
        </p:blipFill>
        <p:spPr bwMode="auto">
          <a:xfrm>
            <a:off x="2049463" y="3463949"/>
            <a:ext cx="5253037" cy="324165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5753100" cy="5485292"/>
          </a:xfrm>
        </p:spPr>
        <p:txBody>
          <a:bodyPr>
            <a:normAutofit lnSpcReduction="10000"/>
          </a:bodyPr>
          <a:lstStyle/>
          <a:p>
            <a:pPr algn="ctr">
              <a:buNone/>
            </a:pPr>
            <a:r>
              <a:rPr lang="en-US" dirty="0" smtClean="0"/>
              <a:t>Conduction takes place in the body when warm blood from the core shifts to the periphery. Most of the heat loss from the body during exercise takes place due to evaporative cooling (up to 80%) when sweat absorbs the </a:t>
            </a:r>
            <a:r>
              <a:rPr lang="en-US" dirty="0" err="1" smtClean="0"/>
              <a:t>thermic</a:t>
            </a:r>
            <a:r>
              <a:rPr lang="en-US" dirty="0" smtClean="0"/>
              <a:t> energy from skin and thus converts liquid to a gas. One liter of sweat results in ~2,500 </a:t>
            </a:r>
            <a:r>
              <a:rPr lang="en-US" dirty="0" err="1" smtClean="0"/>
              <a:t>Kj</a:t>
            </a:r>
            <a:r>
              <a:rPr lang="en-US" dirty="0" smtClean="0"/>
              <a:t> of heat.</a:t>
            </a:r>
            <a:endParaRPr lang="en-US" dirty="0"/>
          </a:p>
        </p:txBody>
      </p:sp>
      <p:sp>
        <p:nvSpPr>
          <p:cNvPr id="4" name="Title 1"/>
          <p:cNvSpPr txBox="1">
            <a:spLocks/>
          </p:cNvSpPr>
          <p:nvPr/>
        </p:nvSpPr>
        <p:spPr>
          <a:xfrm>
            <a:off x="165100" y="0"/>
            <a:ext cx="5918200" cy="1570038"/>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Thermoregulation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0180" name="Picture 4" descr="http://www.coolvest.com/images/gtek/evaporative.jpg"/>
          <p:cNvPicPr>
            <a:picLocks noChangeAspect="1" noChangeArrowheads="1"/>
          </p:cNvPicPr>
          <p:nvPr/>
        </p:nvPicPr>
        <p:blipFill>
          <a:blip r:embed="rId2"/>
          <a:srcRect/>
          <a:stretch>
            <a:fillRect/>
          </a:stretch>
        </p:blipFill>
        <p:spPr bwMode="auto">
          <a:xfrm>
            <a:off x="6311900" y="490538"/>
            <a:ext cx="1790700" cy="3648554"/>
          </a:xfrm>
          <a:prstGeom prst="rect">
            <a:avLst/>
          </a:prstGeom>
          <a:noFill/>
        </p:spPr>
      </p:pic>
      <p:pic>
        <p:nvPicPr>
          <p:cNvPr id="50181" name="Picture 5"/>
          <p:cNvPicPr>
            <a:picLocks noChangeAspect="1" noChangeArrowheads="1"/>
          </p:cNvPicPr>
          <p:nvPr/>
        </p:nvPicPr>
        <p:blipFill>
          <a:blip r:embed="rId3"/>
          <a:srcRect/>
          <a:stretch>
            <a:fillRect/>
          </a:stretch>
        </p:blipFill>
        <p:spPr bwMode="auto">
          <a:xfrm>
            <a:off x="5670550" y="4341184"/>
            <a:ext cx="3294118" cy="2287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Thermoregulation: Sweat</a:t>
            </a: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dirty="0" smtClean="0"/>
              <a:t>Dry air receives vaporized sweat readily</a:t>
            </a:r>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dirty="0" smtClean="0"/>
              <a:t>Air with high humidity receives less evaporate depending on the amount of water saturation</a:t>
            </a:r>
            <a:endParaRPr lang="en-US" dirty="0"/>
          </a:p>
        </p:txBody>
      </p:sp>
      <p:pic>
        <p:nvPicPr>
          <p:cNvPr id="63490" name="Picture 2"/>
          <p:cNvPicPr>
            <a:picLocks noChangeAspect="1" noChangeArrowheads="1"/>
          </p:cNvPicPr>
          <p:nvPr/>
        </p:nvPicPr>
        <p:blipFill>
          <a:blip r:embed="rId2"/>
          <a:srcRect/>
          <a:stretch>
            <a:fillRect/>
          </a:stretch>
        </p:blipFill>
        <p:spPr bwMode="auto">
          <a:xfrm>
            <a:off x="419100" y="2266950"/>
            <a:ext cx="4667250" cy="2324100"/>
          </a:xfrm>
          <a:prstGeom prst="rect">
            <a:avLst/>
          </a:prstGeom>
          <a:noFill/>
          <a:ln w="9525">
            <a:noFill/>
            <a:miter lim="800000"/>
            <a:headEnd/>
            <a:tailEnd/>
          </a:ln>
        </p:spPr>
      </p:pic>
      <p:pic>
        <p:nvPicPr>
          <p:cNvPr id="63491" name="Picture 3"/>
          <p:cNvPicPr>
            <a:picLocks noChangeAspect="1" noChangeArrowheads="1"/>
          </p:cNvPicPr>
          <p:nvPr/>
        </p:nvPicPr>
        <p:blipFill>
          <a:blip r:embed="rId3"/>
          <a:srcRect/>
          <a:stretch>
            <a:fillRect/>
          </a:stretch>
        </p:blipFill>
        <p:spPr bwMode="auto">
          <a:xfrm>
            <a:off x="5086351" y="2278104"/>
            <a:ext cx="3562350" cy="23129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8763000" cy="1143000"/>
          </a:xfrm>
        </p:spPr>
        <p:txBody>
          <a:bodyPr>
            <a:normAutofit fontScale="90000"/>
          </a:bodyPr>
          <a:lstStyle/>
          <a:p>
            <a:r>
              <a:rPr lang="en-US" b="1" dirty="0" smtClean="0"/>
              <a:t>Body surface area and thermoregulation</a:t>
            </a:r>
            <a:endParaRPr lang="en-US" b="1" dirty="0"/>
          </a:p>
        </p:txBody>
      </p:sp>
      <p:sp>
        <p:nvSpPr>
          <p:cNvPr id="3" name="Content Placeholder 2"/>
          <p:cNvSpPr>
            <a:spLocks noGrp="1"/>
          </p:cNvSpPr>
          <p:nvPr>
            <p:ph idx="1"/>
          </p:nvPr>
        </p:nvSpPr>
        <p:spPr>
          <a:xfrm>
            <a:off x="457200" y="1148765"/>
            <a:ext cx="8229600" cy="5709235"/>
          </a:xfrm>
        </p:spPr>
        <p:txBody>
          <a:bodyPr>
            <a:normAutofit lnSpcReduction="10000"/>
          </a:bodyPr>
          <a:lstStyle/>
          <a:p>
            <a:pPr algn="ctr">
              <a:buNone/>
            </a:pPr>
            <a:r>
              <a:rPr lang="en-US" dirty="0" smtClean="0"/>
              <a:t>In general smaller bodies heat and cool faster.</a:t>
            </a:r>
          </a:p>
          <a:p>
            <a:pPr algn="ctr">
              <a:buNone/>
            </a:pPr>
            <a:r>
              <a:rPr lang="en-US" dirty="0" smtClean="0"/>
              <a:t>Why?</a:t>
            </a:r>
          </a:p>
          <a:p>
            <a:pPr algn="ctr">
              <a:buNone/>
            </a:pPr>
            <a:r>
              <a:rPr lang="en-US" dirty="0" smtClean="0"/>
              <a:t>Smaller bodies have a larger surface area to body volume/mass ratio.</a:t>
            </a:r>
          </a:p>
          <a:p>
            <a:pPr algn="ctr">
              <a:buNone/>
            </a:pPr>
            <a:endParaRPr lang="en-US" dirty="0" smtClean="0"/>
          </a:p>
          <a:p>
            <a:pPr algn="ctr">
              <a:buNone/>
            </a:pPr>
            <a:endParaRPr lang="en-US" dirty="0" smtClean="0"/>
          </a:p>
          <a:p>
            <a:pPr algn="ctr">
              <a:buNone/>
            </a:pPr>
            <a:r>
              <a:rPr lang="en-US" dirty="0" smtClean="0"/>
              <a:t>While the </a:t>
            </a:r>
            <a:r>
              <a:rPr lang="en-US" dirty="0" err="1" smtClean="0"/>
              <a:t>surface:mass</a:t>
            </a:r>
            <a:r>
              <a:rPr lang="en-US" dirty="0" smtClean="0"/>
              <a:t> ratio of smaller people makes them more susceptible to heat and cold weather complications, there are also some studies that show that children do not display this relationship.</a:t>
            </a:r>
          </a:p>
          <a:p>
            <a:pPr>
              <a:buNone/>
            </a:pPr>
            <a:endParaRPr lang="en-US" dirty="0" smtClean="0"/>
          </a:p>
        </p:txBody>
      </p:sp>
      <p:pic>
        <p:nvPicPr>
          <p:cNvPr id="26625" name="Picture 1"/>
          <p:cNvPicPr>
            <a:picLocks noChangeAspect="1" noChangeArrowheads="1"/>
          </p:cNvPicPr>
          <p:nvPr/>
        </p:nvPicPr>
        <p:blipFill>
          <a:blip r:embed="rId2"/>
          <a:srcRect/>
          <a:stretch>
            <a:fillRect/>
          </a:stretch>
        </p:blipFill>
        <p:spPr bwMode="auto">
          <a:xfrm>
            <a:off x="214884" y="2660904"/>
            <a:ext cx="2333625" cy="1543050"/>
          </a:xfrm>
          <a:prstGeom prst="rect">
            <a:avLst/>
          </a:prstGeom>
          <a:noFill/>
          <a:ln w="9525">
            <a:noFill/>
            <a:miter lim="800000"/>
            <a:headEnd/>
            <a:tailEnd/>
          </a:ln>
        </p:spPr>
      </p:pic>
      <p:pic>
        <p:nvPicPr>
          <p:cNvPr id="26626" name="Picture 2"/>
          <p:cNvPicPr>
            <a:picLocks noChangeAspect="1" noChangeArrowheads="1"/>
          </p:cNvPicPr>
          <p:nvPr/>
        </p:nvPicPr>
        <p:blipFill>
          <a:blip r:embed="rId3"/>
          <a:srcRect/>
          <a:stretch>
            <a:fillRect/>
          </a:stretch>
        </p:blipFill>
        <p:spPr bwMode="auto">
          <a:xfrm>
            <a:off x="6818677" y="2751410"/>
            <a:ext cx="2329895" cy="14931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439718"/>
          </a:xfrm>
        </p:spPr>
        <p:txBody>
          <a:bodyPr>
            <a:noAutofit/>
          </a:bodyPr>
          <a:lstStyle/>
          <a:p>
            <a:r>
              <a:rPr lang="en-GB" sz="2400" dirty="0" smtClean="0"/>
              <a:t>Mammals are adapted to the temperature of their environment</a:t>
            </a:r>
            <a:endParaRPr lang="en-US" sz="2400" dirty="0"/>
          </a:p>
        </p:txBody>
      </p:sp>
      <p:pic>
        <p:nvPicPr>
          <p:cNvPr id="14338" name="Picture 2" descr="http://www.treehugger.com/happy-elephant-01.jpg"/>
          <p:cNvPicPr>
            <a:picLocks noChangeAspect="1" noChangeArrowheads="1"/>
          </p:cNvPicPr>
          <p:nvPr/>
        </p:nvPicPr>
        <p:blipFill>
          <a:blip r:embed="rId2"/>
          <a:srcRect/>
          <a:stretch>
            <a:fillRect/>
          </a:stretch>
        </p:blipFill>
        <p:spPr bwMode="auto">
          <a:xfrm>
            <a:off x="571472" y="857232"/>
            <a:ext cx="2357454" cy="3444332"/>
          </a:xfrm>
          <a:prstGeom prst="rect">
            <a:avLst/>
          </a:prstGeom>
          <a:noFill/>
        </p:spPr>
      </p:pic>
      <p:pic>
        <p:nvPicPr>
          <p:cNvPr id="14340" name="Picture 4" descr="http://www.greenpeace.org/raw/image_full/international/photosvideos/photos/polar-bear-in-arctic"/>
          <p:cNvPicPr>
            <a:picLocks noChangeAspect="1" noChangeArrowheads="1"/>
          </p:cNvPicPr>
          <p:nvPr/>
        </p:nvPicPr>
        <p:blipFill>
          <a:blip r:embed="rId3"/>
          <a:srcRect/>
          <a:stretch>
            <a:fillRect/>
          </a:stretch>
        </p:blipFill>
        <p:spPr bwMode="auto">
          <a:xfrm>
            <a:off x="3428992" y="857232"/>
            <a:ext cx="4978489" cy="3357586"/>
          </a:xfrm>
          <a:prstGeom prst="rect">
            <a:avLst/>
          </a:prstGeom>
          <a:noFill/>
        </p:spPr>
      </p:pic>
      <p:sp>
        <p:nvSpPr>
          <p:cNvPr id="6" name="TextBox 5"/>
          <p:cNvSpPr txBox="1"/>
          <p:nvPr/>
        </p:nvSpPr>
        <p:spPr>
          <a:xfrm>
            <a:off x="285720" y="4500570"/>
            <a:ext cx="8572560" cy="1938992"/>
          </a:xfrm>
          <a:prstGeom prst="rect">
            <a:avLst/>
          </a:prstGeom>
          <a:noFill/>
        </p:spPr>
        <p:txBody>
          <a:bodyPr wrap="square" rtlCol="0">
            <a:spAutoFit/>
          </a:bodyPr>
          <a:lstStyle/>
          <a:p>
            <a:r>
              <a:rPr lang="en-GB" sz="2400" dirty="0" smtClean="0"/>
              <a:t>Hot climate mammals have a </a:t>
            </a:r>
            <a:r>
              <a:rPr lang="en-GB" sz="2400" b="1" u="sng" dirty="0" smtClean="0"/>
              <a:t>large</a:t>
            </a:r>
            <a:r>
              <a:rPr lang="en-GB" sz="2400" b="1" dirty="0" smtClean="0"/>
              <a:t> </a:t>
            </a:r>
            <a:r>
              <a:rPr lang="en-GB" sz="2400" b="1" dirty="0" smtClean="0">
                <a:solidFill>
                  <a:srgbClr val="FF0000"/>
                </a:solidFill>
              </a:rPr>
              <a:t>surface area: volume</a:t>
            </a:r>
            <a:r>
              <a:rPr lang="en-GB" sz="2400" b="1" dirty="0" smtClean="0"/>
              <a:t> ratio. </a:t>
            </a:r>
            <a:r>
              <a:rPr lang="en-GB" sz="2400" dirty="0" smtClean="0"/>
              <a:t>They also have </a:t>
            </a:r>
            <a:r>
              <a:rPr lang="en-GB" sz="2400" b="1" dirty="0" smtClean="0"/>
              <a:t>little fur </a:t>
            </a:r>
            <a:r>
              <a:rPr lang="en-GB" sz="2400" dirty="0" smtClean="0"/>
              <a:t>and </a:t>
            </a:r>
            <a:r>
              <a:rPr lang="en-GB" sz="2400" b="1" dirty="0" smtClean="0"/>
              <a:t>little body fat </a:t>
            </a:r>
            <a:r>
              <a:rPr lang="en-GB" sz="2400" dirty="0" smtClean="0"/>
              <a:t>for insulation.</a:t>
            </a:r>
          </a:p>
          <a:p>
            <a:endParaRPr lang="en-GB" sz="2400" dirty="0"/>
          </a:p>
          <a:p>
            <a:r>
              <a:rPr lang="en-GB" sz="2400" dirty="0" smtClean="0"/>
              <a:t>Cold climate mammals a </a:t>
            </a:r>
            <a:r>
              <a:rPr lang="en-GB" sz="2400" b="1" u="sng" dirty="0" smtClean="0"/>
              <a:t>small</a:t>
            </a:r>
            <a:r>
              <a:rPr lang="en-GB" sz="2400" dirty="0" smtClean="0"/>
              <a:t> </a:t>
            </a:r>
            <a:r>
              <a:rPr lang="en-GB" sz="2400" b="1" dirty="0" smtClean="0">
                <a:solidFill>
                  <a:srgbClr val="00B050"/>
                </a:solidFill>
              </a:rPr>
              <a:t>surface area: volume</a:t>
            </a:r>
            <a:r>
              <a:rPr lang="en-GB" sz="2400" b="1" dirty="0" smtClean="0"/>
              <a:t> ratio</a:t>
            </a:r>
            <a:r>
              <a:rPr lang="en-GB" sz="2400" dirty="0" smtClean="0"/>
              <a:t>.</a:t>
            </a:r>
          </a:p>
          <a:p>
            <a:r>
              <a:rPr lang="en-GB" sz="2400" dirty="0" smtClean="0"/>
              <a:t>They also have </a:t>
            </a:r>
            <a:r>
              <a:rPr lang="en-GB" sz="2400" b="1" dirty="0" smtClean="0"/>
              <a:t>thick fur</a:t>
            </a:r>
            <a:r>
              <a:rPr lang="en-GB" sz="2400" dirty="0" smtClean="0"/>
              <a:t> and a </a:t>
            </a:r>
            <a:r>
              <a:rPr lang="en-GB" sz="2400" b="1" dirty="0" smtClean="0"/>
              <a:t>lot of body fat under the skin</a:t>
            </a:r>
            <a:r>
              <a:rPr lang="en-GB" sz="2400" dirty="0" smtClean="0"/>
              <a:t>.</a:t>
            </a:r>
            <a:endParaRPr lang="en-US" sz="2400" dirty="0"/>
          </a:p>
        </p:txBody>
      </p:sp>
      <p:sp>
        <p:nvSpPr>
          <p:cNvPr id="7" name="Rectangle 6"/>
          <p:cNvSpPr/>
          <p:nvPr/>
        </p:nvSpPr>
        <p:spPr>
          <a:xfrm>
            <a:off x="4546009" y="6439562"/>
            <a:ext cx="4312271" cy="369332"/>
          </a:xfrm>
          <a:prstGeom prst="rect">
            <a:avLst/>
          </a:prstGeom>
        </p:spPr>
        <p:txBody>
          <a:bodyPr wrap="none">
            <a:spAutoFit/>
          </a:bodyPr>
          <a:lstStyle/>
          <a:p>
            <a:r>
              <a:rPr lang="en-US" dirty="0" smtClean="0"/>
              <a:t>Source: vbio.weebly.com, Thermoregulation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heckerboard(across)">
                                      <p:cBhvr>
                                        <p:cTn id="12" dur="500"/>
                                        <p:tgtEl>
                                          <p:spTgt spid="6">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checkerboard(across)">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1990</TotalTime>
  <Words>1992</Words>
  <Application>Microsoft Office PowerPoint</Application>
  <PresentationFormat>On-screen Show (4:3)</PresentationFormat>
  <Paragraphs>201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Environmental Factors and Performance</vt:lpstr>
      <vt:lpstr>Relationship between cellular metabolism and production of heat </vt:lpstr>
      <vt:lpstr>Relationship between cellular metabolism and production of heat </vt:lpstr>
      <vt:lpstr>Relationship between cellular metabolism and production of heat</vt:lpstr>
      <vt:lpstr>Thermoregulation</vt:lpstr>
      <vt:lpstr>Slide 6</vt:lpstr>
      <vt:lpstr>Thermoregulation: Sweat</vt:lpstr>
      <vt:lpstr>Body surface area and thermoregulation</vt:lpstr>
      <vt:lpstr>Mammals are adapted to the temperature of their environment</vt:lpstr>
      <vt:lpstr>Body surface area and thermoregulation</vt:lpstr>
      <vt:lpstr>Average temperatures during the day</vt:lpstr>
      <vt:lpstr>Slide 12</vt:lpstr>
      <vt:lpstr>Slide 13</vt:lpstr>
      <vt:lpstr>Thermoregulation</vt:lpstr>
      <vt:lpstr>Slide 15</vt:lpstr>
      <vt:lpstr>Exercise in heat, risks and precautions</vt:lpstr>
      <vt:lpstr>If the body/skin temperature gets too high....</vt:lpstr>
      <vt:lpstr>1. Vasodilation</vt:lpstr>
      <vt:lpstr>Slide 19</vt:lpstr>
      <vt:lpstr>Slide 20</vt:lpstr>
      <vt:lpstr>Slide 21</vt:lpstr>
      <vt:lpstr>Slide 22</vt:lpstr>
      <vt:lpstr>Slide 23</vt:lpstr>
      <vt:lpstr>Acclimatization</vt:lpstr>
      <vt:lpstr>Exercise in cold, risks and precautions</vt:lpstr>
      <vt:lpstr>If the body/skin temperature gets too low....</vt:lpstr>
      <vt:lpstr>Slide 27</vt:lpstr>
      <vt:lpstr>Slide 28</vt:lpstr>
      <vt:lpstr>Slide 29</vt:lpstr>
      <vt:lpstr>Slide 30</vt:lpstr>
      <vt:lpstr>Slide 31</vt:lpstr>
      <vt:lpstr>Slide 32</vt:lpstr>
      <vt:lpstr>Slide 33</vt:lpstr>
      <vt:lpstr>Summary</vt:lpstr>
    </vt:vector>
  </TitlesOfParts>
  <Company>Delta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 A.2 Environmental Factors and Performance</dc:title>
  <dc:creator>SD37</dc:creator>
  <cp:lastModifiedBy>AutoBVT</cp:lastModifiedBy>
  <cp:revision>47</cp:revision>
  <dcterms:created xsi:type="dcterms:W3CDTF">2013-10-11T20:22:07Z</dcterms:created>
  <dcterms:modified xsi:type="dcterms:W3CDTF">2013-11-18T01:41:06Z</dcterms:modified>
</cp:coreProperties>
</file>