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6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AACA6-B44B-4C26-A358-73D5E7A91FA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4DD0A-E45F-4F5F-8B79-35FD6132D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4DD0A-E45F-4F5F-8B79-35FD6132D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D93984-CC14-4CBF-B715-99D3502B6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7322-BAA3-46D7-ACA4-AF66073B016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5B40C-F4D4-4864-AFAB-A6C9E9563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Joint and Movement Type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09800" y="1905000"/>
            <a:ext cx="5638800" cy="304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- Types of Muscle Contraction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Delayed onset muscle soreness (</a:t>
            </a:r>
            <a:r>
              <a:rPr lang="en-US" smtClean="0">
                <a:solidFill>
                  <a:schemeClr val="bg1"/>
                </a:solidFill>
              </a:rPr>
              <a:t>DOMS)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Types of Muscle Contraction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1800" b="1" dirty="0" smtClean="0">
                <a:solidFill>
                  <a:schemeClr val="bg1"/>
                </a:solidFill>
              </a:rPr>
              <a:t>Isotonic contraction</a:t>
            </a:r>
            <a:r>
              <a:rPr lang="en-AU" sz="1800" dirty="0" smtClean="0">
                <a:solidFill>
                  <a:schemeClr val="bg1"/>
                </a:solidFill>
              </a:rPr>
              <a:t>: tension (load) remains  steady while skeletal muscle length lengthens and shortens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28775"/>
            <a:ext cx="36004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4800600" y="6324600"/>
            <a:ext cx="3886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AU" sz="1900" dirty="0" smtClean="0">
                <a:solidFill>
                  <a:schemeClr val="bg1"/>
                </a:solidFill>
              </a:rPr>
              <a:t>Holliman, Casey, 2013</a:t>
            </a: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A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Muscle Contraction</a:t>
            </a:r>
            <a:endParaRPr lang="en-US" dirty="0"/>
          </a:p>
        </p:txBody>
      </p:sp>
      <p:pic>
        <p:nvPicPr>
          <p:cNvPr id="4" name="Picture 11" descr="bosu_p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90800"/>
            <a:ext cx="4124325" cy="2273300"/>
          </a:xfrm>
          <a:prstGeom prst="rect">
            <a:avLst/>
          </a:prstGeom>
          <a:noFill/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3276600" y="4800600"/>
            <a:ext cx="3886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AU" sz="1900" dirty="0" smtClean="0">
                <a:solidFill>
                  <a:schemeClr val="bg1"/>
                </a:solidFill>
              </a:rPr>
              <a:t>Diets in Review, 2013</a:t>
            </a: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A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600200"/>
            <a:ext cx="37716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smtClean="0">
                <a:solidFill>
                  <a:schemeClr val="bg1"/>
                </a:solidFill>
              </a:rPr>
              <a:t>Isometric contraction</a:t>
            </a:r>
            <a:r>
              <a:rPr lang="en-US" sz="3000" dirty="0" smtClean="0">
                <a:solidFill>
                  <a:schemeClr val="bg1"/>
                </a:solidFill>
              </a:rPr>
              <a:t>: 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Muscle Contraction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4800600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5000"/>
              </a:lnSpc>
              <a:buClr>
                <a:srgbClr val="00FF00"/>
              </a:buClr>
              <a:buSzPct val="65000"/>
              <a:buNone/>
            </a:pPr>
            <a:r>
              <a:rPr lang="en-AU" sz="2400" b="1" u="sng" dirty="0" err="1" smtClean="0">
                <a:solidFill>
                  <a:schemeClr val="bg1"/>
                </a:solidFill>
              </a:rPr>
              <a:t>Isokinetic</a:t>
            </a:r>
            <a:r>
              <a:rPr lang="en-AU" sz="2400" b="1" u="sng" dirty="0" smtClean="0">
                <a:solidFill>
                  <a:schemeClr val="bg1"/>
                </a:solidFill>
              </a:rPr>
              <a:t> contraction: </a:t>
            </a:r>
            <a:r>
              <a:rPr lang="en-US" sz="2400" dirty="0" smtClean="0">
                <a:solidFill>
                  <a:schemeClr val="bg1"/>
                </a:solidFill>
              </a:rPr>
              <a:t>the speed of movement is fixed and the resistance varies with the force exerted. </a:t>
            </a:r>
            <a:endParaRPr lang="en-AU" sz="2400" dirty="0" smtClean="0">
              <a:solidFill>
                <a:schemeClr val="bg1"/>
              </a:solidFill>
            </a:endParaRPr>
          </a:p>
        </p:txBody>
      </p:sp>
      <p:pic>
        <p:nvPicPr>
          <p:cNvPr id="5122" name="Picture 2" descr="Isokinetic weight trai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743200"/>
            <a:ext cx="3733800" cy="323510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648200" y="6019800"/>
            <a:ext cx="3135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Lifetime Fitness Nutrition,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Delayed onset muscle soreness (DOMS)</a:t>
            </a:r>
            <a:endParaRPr lang="en-US" sz="2800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114800" cy="5105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The </a:t>
            </a:r>
            <a:r>
              <a:rPr lang="en-US" sz="2800" dirty="0">
                <a:solidFill>
                  <a:schemeClr val="bg1"/>
                </a:solidFill>
              </a:rPr>
              <a:t>pain and stiffness felt in muscles several hours to days after unaccustomed </a:t>
            </a:r>
            <a:r>
              <a:rPr lang="en-US" sz="2800" dirty="0" smtClean="0">
                <a:solidFill>
                  <a:schemeClr val="bg1"/>
                </a:solidFill>
              </a:rPr>
              <a:t>and/or </a:t>
            </a:r>
            <a:r>
              <a:rPr lang="en-US" sz="2800" dirty="0">
                <a:solidFill>
                  <a:schemeClr val="bg1"/>
                </a:solidFill>
              </a:rPr>
              <a:t>strenuous exercise.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This is brought </a:t>
            </a:r>
            <a:r>
              <a:rPr lang="en-US" sz="2800" dirty="0">
                <a:solidFill>
                  <a:schemeClr val="bg1"/>
                </a:solidFill>
              </a:rPr>
              <a:t>on by eccentric contractions of the muscle causing </a:t>
            </a:r>
            <a:r>
              <a:rPr lang="en-US" sz="2800" dirty="0" smtClean="0">
                <a:solidFill>
                  <a:schemeClr val="bg1"/>
                </a:solidFill>
              </a:rPr>
              <a:t>tears and pressure </a:t>
            </a:r>
            <a:r>
              <a:rPr lang="en-US" sz="2800" dirty="0">
                <a:solidFill>
                  <a:schemeClr val="bg1"/>
                </a:solidFill>
              </a:rPr>
              <a:t>at the nerve endings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This can be minimized </a:t>
            </a:r>
            <a:r>
              <a:rPr lang="en-US" sz="2800" dirty="0" smtClean="0">
                <a:solidFill>
                  <a:schemeClr val="bg1"/>
                </a:solidFill>
              </a:rPr>
              <a:t>by gradual </a:t>
            </a:r>
            <a:r>
              <a:rPr lang="en-US" sz="2800" dirty="0" smtClean="0">
                <a:solidFill>
                  <a:schemeClr val="bg1"/>
                </a:solidFill>
              </a:rPr>
              <a:t>training, warm-up, etc.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4343400"/>
            <a:ext cx="2066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Butters, Laura, 2013</a:t>
            </a:r>
            <a:endParaRPr lang="en-US" dirty="0"/>
          </a:p>
        </p:txBody>
      </p:sp>
      <p:pic>
        <p:nvPicPr>
          <p:cNvPr id="4098" name="Picture 2" descr="http://transformationtrainer.com/wp-content/uploads/2012/06/doms-in-a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24000"/>
            <a:ext cx="3810000" cy="2781300"/>
          </a:xfrm>
          <a:prstGeom prst="rect">
            <a:avLst/>
          </a:prstGeom>
          <a:noFill/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5334000" y="4953000"/>
            <a:ext cx="243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Video: (D.O.M.S.)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5334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Sources: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Holliman, Casey. "Myth about Lactic Acid Build-up and Delayed Onset Muscle Soreness (DOMS)." </a:t>
            </a:r>
            <a:r>
              <a:rPr lang="en-US" sz="1400" i="1" dirty="0" smtClean="0">
                <a:solidFill>
                  <a:schemeClr val="bg1"/>
                </a:solidFill>
              </a:rPr>
              <a:t>Performance Bodywork, Therapeutic and Sports Massage</a:t>
            </a:r>
            <a:r>
              <a:rPr lang="en-US" sz="1400" dirty="0" smtClean="0">
                <a:solidFill>
                  <a:schemeClr val="bg1"/>
                </a:solidFill>
              </a:rPr>
              <a:t>. </a:t>
            </a:r>
            <a:r>
              <a:rPr lang="en-US" sz="1400" dirty="0" err="1" smtClean="0">
                <a:solidFill>
                  <a:schemeClr val="bg1"/>
                </a:solidFill>
              </a:rPr>
              <a:t>Wordpress</a:t>
            </a:r>
            <a:r>
              <a:rPr lang="en-US" sz="1400" dirty="0" smtClean="0">
                <a:solidFill>
                  <a:schemeClr val="bg1"/>
                </a:solidFill>
              </a:rPr>
              <a:t>, 01 Jan. 2013. Web. 06 Nov. 2013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Diets in Review. "Top 5 Isometric Core Exercises." </a:t>
            </a:r>
            <a:r>
              <a:rPr lang="en-US" sz="1400" i="1" dirty="0" smtClean="0">
                <a:solidFill>
                  <a:schemeClr val="bg1"/>
                </a:solidFill>
              </a:rPr>
              <a:t>Diets in Review Blog RSS</a:t>
            </a:r>
            <a:r>
              <a:rPr lang="en-US" sz="1400" dirty="0" smtClean="0">
                <a:solidFill>
                  <a:schemeClr val="bg1"/>
                </a:solidFill>
              </a:rPr>
              <a:t>. Diets in Review, 30 July 2008. Web. 06 Nov. 2013.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Lifetime Fitness Nutrition. "</a:t>
            </a:r>
            <a:r>
              <a:rPr lang="en-US" sz="1400" dirty="0" err="1" smtClean="0">
                <a:solidFill>
                  <a:schemeClr val="bg1"/>
                </a:solidFill>
              </a:rPr>
              <a:t>Isokinetics</a:t>
            </a:r>
            <a:r>
              <a:rPr lang="en-US" sz="1400" dirty="0" smtClean="0">
                <a:solidFill>
                  <a:schemeClr val="bg1"/>
                </a:solidFill>
              </a:rPr>
              <a:t>, Another Weight Training Method." </a:t>
            </a:r>
            <a:r>
              <a:rPr lang="en-US" sz="1400" i="1" dirty="0" smtClean="0">
                <a:solidFill>
                  <a:schemeClr val="bg1"/>
                </a:solidFill>
              </a:rPr>
              <a:t>Weight Training, Observations, Guidelines, Equipment, Exercises, Workouts, Etc.</a:t>
            </a:r>
            <a:r>
              <a:rPr lang="en-US" sz="1400" dirty="0" smtClean="0">
                <a:solidFill>
                  <a:schemeClr val="bg1"/>
                </a:solidFill>
              </a:rPr>
              <a:t> Lifetime Fitness Nutrition, 01 Jan. 2013. Web. 06 Nov. 2013.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Butters, Laura. "D.O.M.S." </a:t>
            </a:r>
            <a:r>
              <a:rPr lang="en-US" sz="1400" i="1" dirty="0" smtClean="0">
                <a:solidFill>
                  <a:schemeClr val="bg1"/>
                </a:solidFill>
              </a:rPr>
              <a:t>Transformation Trainer RSS</a:t>
            </a:r>
            <a:r>
              <a:rPr lang="en-US" sz="1400" dirty="0" smtClean="0">
                <a:solidFill>
                  <a:schemeClr val="bg1"/>
                </a:solidFill>
              </a:rPr>
              <a:t>. </a:t>
            </a:r>
            <a:r>
              <a:rPr lang="en-US" sz="1400" dirty="0" err="1" smtClean="0">
                <a:solidFill>
                  <a:schemeClr val="bg1"/>
                </a:solidFill>
              </a:rPr>
              <a:t>Wordpress</a:t>
            </a:r>
            <a:r>
              <a:rPr lang="en-US" sz="1400" dirty="0" smtClean="0">
                <a:solidFill>
                  <a:schemeClr val="bg1"/>
                </a:solidFill>
              </a:rPr>
              <a:t>, 12 June 2012. Web. 06 Nov. 2013.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118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Joint and Movement Type</vt:lpstr>
      <vt:lpstr>Types of Muscle Contraction</vt:lpstr>
      <vt:lpstr>Types of Muscle Contraction</vt:lpstr>
      <vt:lpstr>Types of Muscle Contraction</vt:lpstr>
      <vt:lpstr>Delayed onset muscle soreness (DOMS)</vt:lpstr>
      <vt:lpstr>Slide 6</vt:lpstr>
    </vt:vector>
  </TitlesOfParts>
  <Company>United World College-USA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AutoBVT</dc:creator>
  <cp:lastModifiedBy>AutoBVT</cp:lastModifiedBy>
  <cp:revision>35</cp:revision>
  <dcterms:created xsi:type="dcterms:W3CDTF">2012-04-22T19:29:39Z</dcterms:created>
  <dcterms:modified xsi:type="dcterms:W3CDTF">2013-11-07T03:56:58Z</dcterms:modified>
</cp:coreProperties>
</file>