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3" r:id="rId3"/>
    <p:sldId id="257" r:id="rId4"/>
    <p:sldId id="264" r:id="rId5"/>
    <p:sldId id="267" r:id="rId6"/>
    <p:sldId id="266" r:id="rId7"/>
    <p:sldId id="265" r:id="rId8"/>
    <p:sldId id="270" r:id="rId9"/>
    <p:sldId id="262" r:id="rId10"/>
    <p:sldId id="271" r:id="rId11"/>
    <p:sldId id="272" r:id="rId12"/>
    <p:sldId id="258" r:id="rId13"/>
    <p:sldId id="259" r:id="rId14"/>
    <p:sldId id="260" r:id="rId15"/>
    <p:sldId id="294" r:id="rId16"/>
    <p:sldId id="29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4" autoAdjust="0"/>
    <p:restoredTop sz="80851" autoAdjust="0"/>
  </p:normalViewPr>
  <p:slideViewPr>
    <p:cSldViewPr>
      <p:cViewPr varScale="1">
        <p:scale>
          <a:sx n="72" d="100"/>
          <a:sy n="72" d="100"/>
        </p:scale>
        <p:origin x="-108" y="-4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13DCD-AD96-457B-9DD0-EBE7F67005C0}" type="datetimeFigureOut">
              <a:rPr lang="en-US" smtClean="0"/>
              <a:pPr/>
              <a:t>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127C7-EF30-4DC7-BC7B-461265C781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7127C7-EF30-4DC7-BC7B-461265C781B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3400" indent="-533400">
              <a:buFontTx/>
              <a:buNone/>
            </a:pPr>
            <a:r>
              <a:rPr lang="en-US" sz="1200" u="sng" dirty="0" smtClean="0"/>
              <a:t>Agonist</a:t>
            </a:r>
            <a:r>
              <a:rPr lang="en-US" sz="1200" dirty="0" smtClean="0"/>
              <a:t>: muscle that causes the movement.</a:t>
            </a:r>
          </a:p>
          <a:p>
            <a:pPr marL="533400" indent="-533400">
              <a:buFontTx/>
              <a:buNone/>
            </a:pPr>
            <a:r>
              <a:rPr lang="en-US" sz="1200" u="sng" dirty="0" smtClean="0"/>
              <a:t>Antagonist</a:t>
            </a:r>
            <a:r>
              <a:rPr lang="en-US" sz="1200" dirty="0" smtClean="0"/>
              <a:t>: muscle that works opposite the agonist to return the joint to its initial position.</a:t>
            </a:r>
            <a:endParaRPr lang="en-US" sz="1200" u="sng" dirty="0" smtClean="0"/>
          </a:p>
          <a:p>
            <a:pPr marL="533400" indent="-533400">
              <a:buFontTx/>
              <a:buNone/>
            </a:pPr>
            <a:r>
              <a:rPr lang="en-US" sz="1200" u="sng" dirty="0" smtClean="0"/>
              <a:t>Reciprocal Inhibition</a:t>
            </a:r>
            <a:r>
              <a:rPr lang="en-US" sz="1200" dirty="0" smtClean="0"/>
              <a:t>: describes muscles on one side of a joint relaxing while the other side is contracting. (antagonistic pairs) </a:t>
            </a:r>
            <a:r>
              <a:rPr lang="en-US" dirty="0" smtClean="0"/>
              <a:t>When the central nervous system sends a message to the agonist (muscle causing movement) to contract, the tension in the antagonist (muscle opposing movement) is inhibited by impulses from motor neurons, and thus must simultaneously relax. This neural phenomenon is called reciprocal inhibition. </a:t>
            </a:r>
          </a:p>
          <a:p>
            <a:endParaRPr lang="en-US" dirty="0"/>
          </a:p>
        </p:txBody>
      </p:sp>
      <p:sp>
        <p:nvSpPr>
          <p:cNvPr id="4" name="Slide Number Placeholder 3"/>
          <p:cNvSpPr>
            <a:spLocks noGrp="1"/>
          </p:cNvSpPr>
          <p:nvPr>
            <p:ph type="sldNum" sz="quarter" idx="10"/>
          </p:nvPr>
        </p:nvSpPr>
        <p:spPr/>
        <p:txBody>
          <a:bodyPr/>
          <a:lstStyle/>
          <a:p>
            <a:fld id="{8E7127C7-EF30-4DC7-BC7B-461265C781B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nSpc>
                <a:spcPct val="95000"/>
              </a:lnSpc>
              <a:spcBef>
                <a:spcPct val="20000"/>
              </a:spcBef>
              <a:buClr>
                <a:srgbClr val="00FF00"/>
              </a:buClr>
              <a:buSzPct val="65000"/>
              <a:buFont typeface="Wingdings" pitchFamily="2" charset="2"/>
              <a:buChar char="§"/>
            </a:pPr>
            <a:r>
              <a:rPr lang="en-AU" sz="1200" dirty="0" err="1" smtClean="0">
                <a:solidFill>
                  <a:srgbClr val="660066"/>
                </a:solidFill>
                <a:latin typeface="Tahoma" pitchFamily="34" charset="0"/>
                <a:cs typeface="Times New Roman" charset="0"/>
              </a:rPr>
              <a:t>Epimysium</a:t>
            </a:r>
            <a:r>
              <a:rPr lang="en-AU" sz="1200" dirty="0" smtClean="0">
                <a:solidFill>
                  <a:srgbClr val="660066"/>
                </a:solidFill>
                <a:latin typeface="Tahoma" pitchFamily="34" charset="0"/>
                <a:cs typeface="Times New Roman" charset="0"/>
              </a:rPr>
              <a:t>: connective tissue capsule.</a:t>
            </a:r>
          </a:p>
          <a:p>
            <a:pPr marL="342900" indent="-342900">
              <a:lnSpc>
                <a:spcPct val="95000"/>
              </a:lnSpc>
              <a:spcBef>
                <a:spcPct val="20000"/>
              </a:spcBef>
              <a:buClr>
                <a:srgbClr val="00FF00"/>
              </a:buClr>
              <a:buSzPct val="65000"/>
              <a:buFont typeface="Wingdings" pitchFamily="2" charset="2"/>
              <a:buChar char="§"/>
            </a:pPr>
            <a:r>
              <a:rPr lang="en-AU" sz="1200" dirty="0" err="1" smtClean="0">
                <a:solidFill>
                  <a:srgbClr val="660066"/>
                </a:solidFill>
                <a:latin typeface="Tahoma" pitchFamily="34" charset="0"/>
                <a:cs typeface="Times New Roman" charset="0"/>
              </a:rPr>
              <a:t>Perimysium</a:t>
            </a:r>
            <a:r>
              <a:rPr lang="en-AU" sz="1200" dirty="0" smtClean="0">
                <a:solidFill>
                  <a:srgbClr val="660066"/>
                </a:solidFill>
                <a:latin typeface="Tahoma" pitchFamily="34" charset="0"/>
                <a:cs typeface="Times New Roman" charset="0"/>
              </a:rPr>
              <a:t>: within the muscle tissue there is branching connective tissue called </a:t>
            </a:r>
            <a:r>
              <a:rPr lang="en-AU" sz="1200" dirty="0" err="1" smtClean="0">
                <a:solidFill>
                  <a:srgbClr val="660066"/>
                </a:solidFill>
                <a:latin typeface="Tahoma" pitchFamily="34" charset="0"/>
                <a:cs typeface="Times New Roman" charset="0"/>
              </a:rPr>
              <a:t>perimysium</a:t>
            </a:r>
            <a:r>
              <a:rPr lang="en-AU" sz="1200" dirty="0" smtClean="0">
                <a:solidFill>
                  <a:srgbClr val="660066"/>
                </a:solidFill>
                <a:latin typeface="Tahoma" pitchFamily="34" charset="0"/>
                <a:cs typeface="Times New Roman" charset="0"/>
              </a:rPr>
              <a:t>.</a:t>
            </a:r>
          </a:p>
          <a:p>
            <a:pPr marL="342900" indent="-342900">
              <a:lnSpc>
                <a:spcPct val="95000"/>
              </a:lnSpc>
              <a:spcBef>
                <a:spcPct val="20000"/>
              </a:spcBef>
              <a:buClr>
                <a:srgbClr val="00FF00"/>
              </a:buClr>
              <a:buSzPct val="65000"/>
              <a:buFont typeface="Wingdings" pitchFamily="2" charset="2"/>
              <a:buChar char="§"/>
            </a:pPr>
            <a:r>
              <a:rPr lang="en-AU" sz="1200" dirty="0" err="1" smtClean="0">
                <a:solidFill>
                  <a:srgbClr val="660066"/>
                </a:solidFill>
                <a:latin typeface="Tahoma" pitchFamily="34" charset="0"/>
                <a:cs typeface="Times New Roman" charset="0"/>
              </a:rPr>
              <a:t>Endomysium</a:t>
            </a:r>
            <a:r>
              <a:rPr lang="en-AU" sz="1200" dirty="0" smtClean="0">
                <a:solidFill>
                  <a:srgbClr val="660066"/>
                </a:solidFill>
                <a:latin typeface="Tahoma" pitchFamily="34" charset="0"/>
                <a:cs typeface="Times New Roman" charset="0"/>
              </a:rPr>
              <a:t>: the muscle cells themselves are individually wrapped in </a:t>
            </a:r>
            <a:r>
              <a:rPr lang="en-AU" sz="1200" dirty="0" err="1" smtClean="0">
                <a:solidFill>
                  <a:srgbClr val="660066"/>
                </a:solidFill>
                <a:latin typeface="Tahoma" pitchFamily="34" charset="0"/>
                <a:cs typeface="Times New Roman" charset="0"/>
              </a:rPr>
              <a:t>endomysium</a:t>
            </a:r>
            <a:r>
              <a:rPr lang="en-AU" sz="1200" dirty="0" smtClean="0">
                <a:solidFill>
                  <a:srgbClr val="660066"/>
                </a:solidFill>
                <a:latin typeface="Tahoma" pitchFamily="34" charset="0"/>
                <a:cs typeface="Times New Roman" charset="0"/>
              </a:rPr>
              <a:t>.</a:t>
            </a:r>
          </a:p>
          <a:p>
            <a:pPr marL="342900" indent="-342900">
              <a:lnSpc>
                <a:spcPct val="95000"/>
              </a:lnSpc>
              <a:spcBef>
                <a:spcPct val="20000"/>
              </a:spcBef>
              <a:buClr>
                <a:srgbClr val="00FF00"/>
              </a:buClr>
              <a:buSzPct val="65000"/>
              <a:buFont typeface="Wingdings" pitchFamily="2" charset="2"/>
              <a:buChar char="§"/>
            </a:pPr>
            <a:r>
              <a:rPr lang="en-AU" sz="1200" dirty="0" smtClean="0">
                <a:solidFill>
                  <a:srgbClr val="660066"/>
                </a:solidFill>
                <a:latin typeface="Tahoma" pitchFamily="34" charset="0"/>
                <a:cs typeface="Times New Roman" charset="0"/>
              </a:rPr>
              <a:t>Myofibril: the muscle cells are filled with cylindrical structures called myofibrils.</a:t>
            </a:r>
          </a:p>
          <a:p>
            <a:pPr marL="342900" indent="-342900">
              <a:lnSpc>
                <a:spcPct val="95000"/>
              </a:lnSpc>
              <a:spcBef>
                <a:spcPct val="20000"/>
              </a:spcBef>
              <a:buClr>
                <a:srgbClr val="00FF00"/>
              </a:buClr>
              <a:buSzPct val="65000"/>
              <a:buFont typeface="Wingdings" pitchFamily="2" charset="2"/>
              <a:buNone/>
            </a:pPr>
            <a:r>
              <a:rPr lang="en-AU" sz="1200" dirty="0" smtClean="0">
                <a:solidFill>
                  <a:srgbClr val="660066"/>
                </a:solidFill>
                <a:latin typeface="Tahoma" pitchFamily="34" charset="0"/>
                <a:cs typeface="Times New Roman" charset="0"/>
              </a:rPr>
              <a:t>	These contain the </a:t>
            </a:r>
            <a:r>
              <a:rPr lang="en-AU" sz="1200" dirty="0" err="1" smtClean="0">
                <a:solidFill>
                  <a:srgbClr val="660066"/>
                </a:solidFill>
                <a:latin typeface="Tahoma" pitchFamily="34" charset="0"/>
                <a:cs typeface="Times New Roman" charset="0"/>
              </a:rPr>
              <a:t>myofilaments</a:t>
            </a:r>
            <a:r>
              <a:rPr lang="en-AU" sz="1200" dirty="0" smtClean="0">
                <a:solidFill>
                  <a:srgbClr val="660066"/>
                </a:solidFill>
                <a:latin typeface="Tahoma" pitchFamily="34" charset="0"/>
                <a:cs typeface="Times New Roman" charset="0"/>
              </a:rPr>
              <a:t> whose action is responsible for the contraction of the myofibrils and therefore the muscle as a whole.</a:t>
            </a:r>
          </a:p>
        </p:txBody>
      </p:sp>
      <p:sp>
        <p:nvSpPr>
          <p:cNvPr id="4" name="Slide Number Placeholder 3"/>
          <p:cNvSpPr>
            <a:spLocks noGrp="1"/>
          </p:cNvSpPr>
          <p:nvPr>
            <p:ph type="sldNum" sz="quarter" idx="10"/>
          </p:nvPr>
        </p:nvSpPr>
        <p:spPr/>
        <p:txBody>
          <a:bodyPr/>
          <a:lstStyle/>
          <a:p>
            <a:fld id="{8E7127C7-EF30-4DC7-BC7B-461265C781B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61692-AF5F-48FD-8154-90D0EE5F6D7D}"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61692-AF5F-48FD-8154-90D0EE5F6D7D}"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61692-AF5F-48FD-8154-90D0EE5F6D7D}"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61692-AF5F-48FD-8154-90D0EE5F6D7D}"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61692-AF5F-48FD-8154-90D0EE5F6D7D}"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61692-AF5F-48FD-8154-90D0EE5F6D7D}"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61692-AF5F-48FD-8154-90D0EE5F6D7D}"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61692-AF5F-48FD-8154-90D0EE5F6D7D}"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61692-AF5F-48FD-8154-90D0EE5F6D7D}"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61692-AF5F-48FD-8154-90D0EE5F6D7D}"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61692-AF5F-48FD-8154-90D0EE5F6D7D}"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683BD-A044-4EE3-B9EF-FD7E4EF986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61692-AF5F-48FD-8154-90D0EE5F6D7D}"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683BD-A044-4EE3-B9EF-FD7E4EF986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838200"/>
            <a:ext cx="4800600" cy="5791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0" i="0" u="sng" strike="noStrike" kern="1200" cap="none" spc="0" normalizeH="0" baseline="0" noProof="0" dirty="0" smtClean="0">
                <a:ln>
                  <a:noFill/>
                </a:ln>
                <a:solidFill>
                  <a:schemeClr val="bg1"/>
                </a:solidFill>
                <a:effectLst/>
                <a:uLnTx/>
                <a:uFillTx/>
                <a:latin typeface="+mn-lt"/>
                <a:ea typeface="+mn-ea"/>
                <a:cs typeface="+mn-cs"/>
              </a:rPr>
              <a:t>Outline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General characteristics</a:t>
            </a:r>
            <a:r>
              <a:rPr kumimoji="0" lang="en-US" sz="3200" b="0" i="0" u="none" strike="noStrike" kern="1200" cap="none" spc="0" normalizeH="0" noProof="0" dirty="0" smtClean="0">
                <a:ln>
                  <a:noFill/>
                </a:ln>
                <a:solidFill>
                  <a:schemeClr val="bg1"/>
                </a:solidFill>
                <a:effectLst/>
                <a:uLnTx/>
                <a:uFillTx/>
                <a:latin typeface="+mn-lt"/>
                <a:ea typeface="+mn-ea"/>
                <a:cs typeface="+mn-cs"/>
              </a:rPr>
              <a:t> of 	common </a:t>
            </a:r>
            <a:r>
              <a:rPr lang="en-US" sz="3200" dirty="0" smtClean="0">
                <a:solidFill>
                  <a:schemeClr val="bg1"/>
                </a:solidFill>
              </a:rPr>
              <a:t> </a:t>
            </a:r>
            <a:r>
              <a:rPr kumimoji="0" lang="en-US" sz="3200" b="0" i="0" u="none" strike="noStrike" kern="1200" cap="none" spc="0" normalizeH="0" noProof="0" dirty="0" smtClean="0">
                <a:ln>
                  <a:noFill/>
                </a:ln>
                <a:solidFill>
                  <a:schemeClr val="bg1"/>
                </a:solidFill>
                <a:effectLst/>
                <a:uLnTx/>
                <a:uFillTx/>
                <a:latin typeface="+mn-lt"/>
                <a:ea typeface="+mn-ea"/>
                <a:cs typeface="+mn-cs"/>
              </a:rPr>
              <a:t>muscle 	tissue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solidFill>
                  <a:schemeClr val="bg1"/>
                </a:solidFill>
              </a:rPr>
              <a:t>Muscle types (smooth, 	cardiac and skeletal)</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bg1"/>
                </a:solidFill>
              </a:rPr>
              <a:t>Structure of skeletal 	muscles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3200" noProof="0" dirty="0" smtClean="0">
                <a:solidFill>
                  <a:schemeClr val="bg1"/>
                </a:solidFill>
              </a:rPr>
              <a:t>Major skeletal muscles and 	types of movement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noProof="0" dirty="0" smtClean="0">
              <a:solidFill>
                <a:schemeClr val="bg1"/>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Rectangle 4"/>
          <p:cNvSpPr/>
          <p:nvPr/>
        </p:nvSpPr>
        <p:spPr>
          <a:xfrm>
            <a:off x="990600" y="228600"/>
            <a:ext cx="7467600" cy="954107"/>
          </a:xfrm>
          <a:prstGeom prst="rect">
            <a:avLst/>
          </a:prstGeom>
        </p:spPr>
        <p:txBody>
          <a:bodyPr wrap="square">
            <a:spAutoFit/>
          </a:bodyPr>
          <a:lstStyle/>
          <a:p>
            <a:pPr algn="ctr"/>
            <a:r>
              <a:rPr lang="en-US" sz="2800" b="1" dirty="0" smtClean="0">
                <a:solidFill>
                  <a:schemeClr val="bg1"/>
                </a:solidFill>
              </a:rPr>
              <a:t>Section 1: Anatomy</a:t>
            </a:r>
          </a:p>
          <a:p>
            <a:pPr algn="ctr"/>
            <a:r>
              <a:rPr lang="en-US" sz="2800" b="1" dirty="0" smtClean="0">
                <a:solidFill>
                  <a:schemeClr val="bg1"/>
                </a:solidFill>
              </a:rPr>
              <a:t>Muscular System</a:t>
            </a:r>
            <a:endParaRPr lang="en-US" sz="2800" dirty="0"/>
          </a:p>
        </p:txBody>
      </p:sp>
      <p:pic>
        <p:nvPicPr>
          <p:cNvPr id="53251" name="Picture 3"/>
          <p:cNvPicPr>
            <a:picLocks noChangeAspect="1" noChangeArrowheads="1"/>
          </p:cNvPicPr>
          <p:nvPr/>
        </p:nvPicPr>
        <p:blipFill>
          <a:blip r:embed="rId2" cstate="print"/>
          <a:srcRect/>
          <a:stretch>
            <a:fillRect/>
          </a:stretch>
        </p:blipFill>
        <p:spPr bwMode="auto">
          <a:xfrm>
            <a:off x="5105400" y="2590800"/>
            <a:ext cx="3848100" cy="3752850"/>
          </a:xfrm>
          <a:prstGeom prst="rect">
            <a:avLst/>
          </a:prstGeom>
          <a:noFill/>
          <a:ln w="9525">
            <a:noFill/>
            <a:miter lim="800000"/>
            <a:headEnd/>
            <a:tailEnd/>
          </a:ln>
        </p:spPr>
      </p:pic>
      <p:sp>
        <p:nvSpPr>
          <p:cNvPr id="6" name="Rectangle 5"/>
          <p:cNvSpPr/>
          <p:nvPr/>
        </p:nvSpPr>
        <p:spPr>
          <a:xfrm>
            <a:off x="7467600" y="6336268"/>
            <a:ext cx="1454244" cy="369332"/>
          </a:xfrm>
          <a:prstGeom prst="rect">
            <a:avLst/>
          </a:prstGeom>
        </p:spPr>
        <p:txBody>
          <a:bodyPr wrap="none">
            <a:spAutoFit/>
          </a:bodyPr>
          <a:lstStyle/>
          <a:p>
            <a:r>
              <a:rPr lang="en-US" dirty="0" smtClean="0">
                <a:solidFill>
                  <a:schemeClr val="bg1"/>
                </a:solidFill>
              </a:rPr>
              <a:t>Samuel, 2011</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noProof="0" dirty="0" smtClean="0">
                <a:solidFill>
                  <a:schemeClr val="bg1"/>
                </a:solidFill>
              </a:rPr>
              <a:t>Muscle types</a:t>
            </a:r>
            <a:endParaRPr lang="en-US" dirty="0"/>
          </a:p>
        </p:txBody>
      </p:sp>
      <p:sp>
        <p:nvSpPr>
          <p:cNvPr id="5" name="Content Placeholder 4"/>
          <p:cNvSpPr>
            <a:spLocks noGrp="1"/>
          </p:cNvSpPr>
          <p:nvPr>
            <p:ph idx="1"/>
          </p:nvPr>
        </p:nvSpPr>
        <p:spPr>
          <a:xfrm>
            <a:off x="1219200" y="3962400"/>
            <a:ext cx="7543800" cy="2286000"/>
          </a:xfrm>
        </p:spPr>
        <p:txBody>
          <a:bodyPr>
            <a:normAutofit fontScale="85000" lnSpcReduction="20000"/>
          </a:bodyPr>
          <a:lstStyle/>
          <a:p>
            <a:pPr>
              <a:buNone/>
            </a:pPr>
            <a:r>
              <a:rPr lang="en-US" dirty="0" smtClean="0">
                <a:solidFill>
                  <a:schemeClr val="bg1"/>
                </a:solidFill>
              </a:rPr>
              <a:t>- walls of hollow internal structures such as blood vessels, the stomach, intestines, and urinary bladder</a:t>
            </a:r>
          </a:p>
          <a:p>
            <a:pPr>
              <a:buNone/>
            </a:pPr>
            <a:r>
              <a:rPr lang="en-US" dirty="0" smtClean="0">
                <a:solidFill>
                  <a:schemeClr val="bg1"/>
                </a:solidFill>
              </a:rPr>
              <a:t>- </a:t>
            </a:r>
            <a:r>
              <a:rPr lang="en-US" dirty="0" err="1" smtClean="0">
                <a:solidFill>
                  <a:schemeClr val="bg1"/>
                </a:solidFill>
              </a:rPr>
              <a:t>nonstriated</a:t>
            </a:r>
            <a:r>
              <a:rPr lang="en-US" dirty="0" smtClean="0">
                <a:solidFill>
                  <a:schemeClr val="bg1"/>
                </a:solidFill>
              </a:rPr>
              <a:t> (smooth) 	</a:t>
            </a:r>
          </a:p>
          <a:p>
            <a:pPr>
              <a:buNone/>
            </a:pPr>
            <a:r>
              <a:rPr lang="en-US" dirty="0" smtClean="0">
                <a:solidFill>
                  <a:schemeClr val="bg1"/>
                </a:solidFill>
              </a:rPr>
              <a:t>- do not contract under conscious control (involuntary)</a:t>
            </a:r>
          </a:p>
        </p:txBody>
      </p:sp>
      <p:pic>
        <p:nvPicPr>
          <p:cNvPr id="44033" name="Picture 1"/>
          <p:cNvPicPr>
            <a:picLocks noChangeAspect="1" noChangeArrowheads="1"/>
          </p:cNvPicPr>
          <p:nvPr/>
        </p:nvPicPr>
        <p:blipFill>
          <a:blip r:embed="rId2" cstate="print"/>
          <a:srcRect/>
          <a:stretch>
            <a:fillRect/>
          </a:stretch>
        </p:blipFill>
        <p:spPr bwMode="auto">
          <a:xfrm>
            <a:off x="1447800" y="1143000"/>
            <a:ext cx="6705600" cy="2436952"/>
          </a:xfrm>
          <a:prstGeom prst="rect">
            <a:avLst/>
          </a:prstGeom>
          <a:noFill/>
          <a:ln w="9525">
            <a:noFill/>
            <a:miter lim="800000"/>
            <a:headEnd/>
            <a:tailEnd/>
          </a:ln>
        </p:spPr>
      </p:pic>
      <p:sp>
        <p:nvSpPr>
          <p:cNvPr id="8" name="Rectangle 7"/>
          <p:cNvSpPr/>
          <p:nvPr/>
        </p:nvSpPr>
        <p:spPr>
          <a:xfrm>
            <a:off x="4114800" y="3505200"/>
            <a:ext cx="4117281" cy="369332"/>
          </a:xfrm>
          <a:prstGeom prst="rect">
            <a:avLst/>
          </a:prstGeom>
        </p:spPr>
        <p:txBody>
          <a:bodyPr wrap="none">
            <a:spAutoFit/>
          </a:bodyPr>
          <a:lstStyle/>
          <a:p>
            <a:r>
              <a:rPr lang="en-US" dirty="0" smtClean="0">
                <a:solidFill>
                  <a:schemeClr val="bg1"/>
                </a:solidFill>
              </a:rPr>
              <a:t>Adapted from MUSCLE PHYSIOLOGY, 2013</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noProof="0" dirty="0" smtClean="0">
                <a:solidFill>
                  <a:schemeClr val="bg1"/>
                </a:solidFill>
              </a:rPr>
              <a:t>Muscle types</a:t>
            </a:r>
            <a:endParaRPr lang="en-US" dirty="0"/>
          </a:p>
        </p:txBody>
      </p:sp>
      <p:sp>
        <p:nvSpPr>
          <p:cNvPr id="5" name="Content Placeholder 4"/>
          <p:cNvSpPr>
            <a:spLocks noGrp="1"/>
          </p:cNvSpPr>
          <p:nvPr>
            <p:ph idx="1"/>
          </p:nvPr>
        </p:nvSpPr>
        <p:spPr>
          <a:xfrm>
            <a:off x="1219200" y="3962400"/>
            <a:ext cx="6858000" cy="2438400"/>
          </a:xfrm>
        </p:spPr>
        <p:txBody>
          <a:bodyPr>
            <a:normAutofit/>
          </a:bodyPr>
          <a:lstStyle/>
          <a:p>
            <a:pPr>
              <a:buNone/>
            </a:pPr>
            <a:r>
              <a:rPr lang="en-US" dirty="0" smtClean="0">
                <a:solidFill>
                  <a:schemeClr val="bg1"/>
                </a:solidFill>
              </a:rPr>
              <a:t>-  forms the bulk of the wall of the heart</a:t>
            </a:r>
          </a:p>
          <a:p>
            <a:pPr>
              <a:buFontTx/>
              <a:buChar char="-"/>
            </a:pPr>
            <a:r>
              <a:rPr lang="en-US" dirty="0" smtClean="0">
                <a:solidFill>
                  <a:schemeClr val="bg1"/>
                </a:solidFill>
              </a:rPr>
              <a:t>striated (the muscle fibers contain striations</a:t>
            </a:r>
          </a:p>
          <a:p>
            <a:pPr>
              <a:buFontTx/>
              <a:buChar char="-"/>
            </a:pPr>
            <a:r>
              <a:rPr lang="en-US" dirty="0" smtClean="0">
                <a:solidFill>
                  <a:schemeClr val="bg1"/>
                </a:solidFill>
              </a:rPr>
              <a:t>contraction is involuntary</a:t>
            </a:r>
            <a:endParaRPr lang="en-US" dirty="0">
              <a:solidFill>
                <a:schemeClr val="bg1"/>
              </a:solidFill>
            </a:endParaRPr>
          </a:p>
        </p:txBody>
      </p:sp>
      <p:pic>
        <p:nvPicPr>
          <p:cNvPr id="43009" name="Picture 1"/>
          <p:cNvPicPr>
            <a:picLocks noChangeAspect="1" noChangeArrowheads="1"/>
          </p:cNvPicPr>
          <p:nvPr/>
        </p:nvPicPr>
        <p:blipFill>
          <a:blip r:embed="rId2" cstate="print"/>
          <a:srcRect/>
          <a:stretch>
            <a:fillRect/>
          </a:stretch>
        </p:blipFill>
        <p:spPr bwMode="auto">
          <a:xfrm>
            <a:off x="1066800" y="1219200"/>
            <a:ext cx="6822407" cy="2362200"/>
          </a:xfrm>
          <a:prstGeom prst="rect">
            <a:avLst/>
          </a:prstGeom>
          <a:noFill/>
          <a:ln w="9525">
            <a:noFill/>
            <a:miter lim="800000"/>
            <a:headEnd/>
            <a:tailEnd/>
          </a:ln>
        </p:spPr>
      </p:pic>
      <p:sp>
        <p:nvSpPr>
          <p:cNvPr id="7" name="Rectangle 6"/>
          <p:cNvSpPr/>
          <p:nvPr/>
        </p:nvSpPr>
        <p:spPr>
          <a:xfrm>
            <a:off x="3810000" y="3505200"/>
            <a:ext cx="4117281" cy="369332"/>
          </a:xfrm>
          <a:prstGeom prst="rect">
            <a:avLst/>
          </a:prstGeom>
        </p:spPr>
        <p:txBody>
          <a:bodyPr wrap="none">
            <a:spAutoFit/>
          </a:bodyPr>
          <a:lstStyle/>
          <a:p>
            <a:r>
              <a:rPr lang="en-US" dirty="0" smtClean="0">
                <a:solidFill>
                  <a:schemeClr val="bg1"/>
                </a:solidFill>
              </a:rPr>
              <a:t>Adapted from MUSCLE PHYSIOLOGY, 2013</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chemeClr val="bg1"/>
                </a:solidFill>
              </a:rPr>
              <a:t>Structure of skeletal muscles</a:t>
            </a:r>
            <a:endParaRPr lang="en-US" dirty="0"/>
          </a:p>
        </p:txBody>
      </p:sp>
      <p:pic>
        <p:nvPicPr>
          <p:cNvPr id="5" name="Picture 25" descr="motor_unit"/>
          <p:cNvPicPr>
            <a:picLocks noChangeAspect="1" noChangeArrowheads="1"/>
          </p:cNvPicPr>
          <p:nvPr/>
        </p:nvPicPr>
        <p:blipFill>
          <a:blip r:embed="rId3" cstate="print"/>
          <a:srcRect/>
          <a:stretch>
            <a:fillRect/>
          </a:stretch>
        </p:blipFill>
        <p:spPr bwMode="auto">
          <a:xfrm>
            <a:off x="5165725" y="3505200"/>
            <a:ext cx="3673475" cy="3035300"/>
          </a:xfrm>
          <a:prstGeom prst="rect">
            <a:avLst/>
          </a:prstGeom>
          <a:noFill/>
        </p:spPr>
      </p:pic>
      <p:sp>
        <p:nvSpPr>
          <p:cNvPr id="6" name="Rectangle 5"/>
          <p:cNvSpPr/>
          <p:nvPr/>
        </p:nvSpPr>
        <p:spPr>
          <a:xfrm>
            <a:off x="5867400" y="6488668"/>
            <a:ext cx="2750048" cy="369332"/>
          </a:xfrm>
          <a:prstGeom prst="rect">
            <a:avLst/>
          </a:prstGeom>
        </p:spPr>
        <p:txBody>
          <a:bodyPr wrap="none">
            <a:spAutoFit/>
          </a:bodyPr>
          <a:lstStyle/>
          <a:p>
            <a:r>
              <a:rPr lang="en-US" dirty="0" smtClean="0">
                <a:solidFill>
                  <a:schemeClr val="bg1"/>
                </a:solidFill>
              </a:rPr>
              <a:t>A Scientific Approach, 2011</a:t>
            </a:r>
            <a:endParaRPr lang="en-US" dirty="0">
              <a:solidFill>
                <a:schemeClr val="bg1"/>
              </a:solidFill>
            </a:endParaRPr>
          </a:p>
        </p:txBody>
      </p:sp>
      <p:pic>
        <p:nvPicPr>
          <p:cNvPr id="41985" name="Picture 1"/>
          <p:cNvPicPr>
            <a:picLocks noChangeAspect="1" noChangeArrowheads="1"/>
          </p:cNvPicPr>
          <p:nvPr/>
        </p:nvPicPr>
        <p:blipFill>
          <a:blip r:embed="rId4" cstate="print"/>
          <a:srcRect/>
          <a:stretch>
            <a:fillRect/>
          </a:stretch>
        </p:blipFill>
        <p:spPr bwMode="auto">
          <a:xfrm>
            <a:off x="228600" y="1219200"/>
            <a:ext cx="5024519" cy="3200400"/>
          </a:xfrm>
          <a:prstGeom prst="rect">
            <a:avLst/>
          </a:prstGeom>
          <a:noFill/>
          <a:ln w="9525">
            <a:noFill/>
            <a:miter lim="800000"/>
            <a:headEnd/>
            <a:tailEnd/>
          </a:ln>
        </p:spPr>
      </p:pic>
      <p:sp>
        <p:nvSpPr>
          <p:cNvPr id="7" name="Rectangle 6"/>
          <p:cNvSpPr/>
          <p:nvPr/>
        </p:nvSpPr>
        <p:spPr>
          <a:xfrm>
            <a:off x="2133600" y="4419600"/>
            <a:ext cx="2978251" cy="369332"/>
          </a:xfrm>
          <a:prstGeom prst="rect">
            <a:avLst/>
          </a:prstGeom>
        </p:spPr>
        <p:txBody>
          <a:bodyPr wrap="none">
            <a:spAutoFit/>
          </a:bodyPr>
          <a:lstStyle/>
          <a:p>
            <a:r>
              <a:rPr lang="en-US" dirty="0" smtClean="0">
                <a:solidFill>
                  <a:schemeClr val="bg1"/>
                </a:solidFill>
              </a:rPr>
              <a:t>Adapted from </a:t>
            </a:r>
            <a:r>
              <a:rPr lang="en-US" dirty="0" err="1" smtClean="0">
                <a:solidFill>
                  <a:schemeClr val="bg1"/>
                </a:solidFill>
              </a:rPr>
              <a:t>Ritchison</a:t>
            </a:r>
            <a:r>
              <a:rPr lang="en-US" dirty="0" smtClean="0">
                <a:solidFill>
                  <a:schemeClr val="bg1"/>
                </a:solidFill>
              </a:rPr>
              <a:t>, 2012</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chemeClr val="bg1"/>
                </a:solidFill>
              </a:rPr>
              <a:t>Structure of skeletal muscles</a:t>
            </a:r>
            <a:endParaRPr lang="en-US" dirty="0"/>
          </a:p>
        </p:txBody>
      </p:sp>
      <p:sp>
        <p:nvSpPr>
          <p:cNvPr id="3" name="Content Placeholder 2"/>
          <p:cNvSpPr>
            <a:spLocks noGrp="1"/>
          </p:cNvSpPr>
          <p:nvPr>
            <p:ph idx="1"/>
          </p:nvPr>
        </p:nvSpPr>
        <p:spPr>
          <a:xfrm>
            <a:off x="914400" y="1600200"/>
            <a:ext cx="7086600" cy="1447799"/>
          </a:xfrm>
        </p:spPr>
        <p:txBody>
          <a:bodyPr>
            <a:normAutofit fontScale="77500" lnSpcReduction="20000"/>
          </a:bodyPr>
          <a:lstStyle/>
          <a:p>
            <a:pPr lvl="1">
              <a:lnSpc>
                <a:spcPct val="95000"/>
              </a:lnSpc>
              <a:buClr>
                <a:srgbClr val="00FF00"/>
              </a:buClr>
              <a:buSzPct val="65000"/>
              <a:buNone/>
            </a:pPr>
            <a:r>
              <a:rPr lang="en-AU" dirty="0" smtClean="0">
                <a:solidFill>
                  <a:schemeClr val="bg1"/>
                </a:solidFill>
                <a:latin typeface="Tahoma" pitchFamily="34" charset="0"/>
                <a:cs typeface="Times New Roman" charset="0"/>
              </a:rPr>
              <a:t>Origin: the point where the tendon attaches to the bone which does not move during muscle action.</a:t>
            </a:r>
          </a:p>
          <a:p>
            <a:pPr lvl="1">
              <a:lnSpc>
                <a:spcPct val="95000"/>
              </a:lnSpc>
              <a:buClr>
                <a:srgbClr val="00FF00"/>
              </a:buClr>
              <a:buSzPct val="65000"/>
              <a:buNone/>
            </a:pPr>
            <a:r>
              <a:rPr lang="en-AU" dirty="0" smtClean="0">
                <a:solidFill>
                  <a:schemeClr val="bg1"/>
                </a:solidFill>
                <a:latin typeface="Tahoma" pitchFamily="34" charset="0"/>
                <a:cs typeface="Times New Roman" charset="0"/>
              </a:rPr>
              <a:t>Insertion: the point where the tendon attaches to the bone which moves during an action.</a:t>
            </a:r>
          </a:p>
          <a:p>
            <a:endParaRPr lang="en-US" dirty="0"/>
          </a:p>
        </p:txBody>
      </p:sp>
      <p:pic>
        <p:nvPicPr>
          <p:cNvPr id="3073" name="Picture 1"/>
          <p:cNvPicPr>
            <a:picLocks noChangeAspect="1" noChangeArrowheads="1"/>
          </p:cNvPicPr>
          <p:nvPr/>
        </p:nvPicPr>
        <p:blipFill>
          <a:blip r:embed="rId2" cstate="print"/>
          <a:srcRect/>
          <a:stretch>
            <a:fillRect/>
          </a:stretch>
        </p:blipFill>
        <p:spPr bwMode="auto">
          <a:xfrm>
            <a:off x="2438400" y="2743200"/>
            <a:ext cx="4724400" cy="382303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noProof="0" dirty="0" smtClean="0">
                <a:solidFill>
                  <a:schemeClr val="bg1"/>
                </a:solidFill>
              </a:rPr>
              <a:t>Major skeletal muscles</a:t>
            </a:r>
            <a:endParaRPr lang="en-US" dirty="0"/>
          </a:p>
        </p:txBody>
      </p:sp>
      <p:sp>
        <p:nvSpPr>
          <p:cNvPr id="4" name="Rectangle 3"/>
          <p:cNvSpPr/>
          <p:nvPr/>
        </p:nvSpPr>
        <p:spPr>
          <a:xfrm>
            <a:off x="1143000" y="2209800"/>
            <a:ext cx="990600" cy="369332"/>
          </a:xfrm>
          <a:prstGeom prst="rect">
            <a:avLst/>
          </a:prstGeom>
        </p:spPr>
        <p:txBody>
          <a:bodyPr wrap="square">
            <a:spAutoFit/>
          </a:bodyPr>
          <a:lstStyle/>
          <a:p>
            <a:r>
              <a:rPr lang="en-AU" dirty="0" smtClean="0">
                <a:solidFill>
                  <a:schemeClr val="bg1"/>
                </a:solidFill>
                <a:latin typeface="Tahoma" pitchFamily="34" charset="0"/>
                <a:cs typeface="Times New Roman" charset="0"/>
              </a:rPr>
              <a:t>Deltoid</a:t>
            </a:r>
            <a:endParaRPr lang="en-US" dirty="0"/>
          </a:p>
        </p:txBody>
      </p:sp>
      <p:sp>
        <p:nvSpPr>
          <p:cNvPr id="5" name="Rectangle 4"/>
          <p:cNvSpPr/>
          <p:nvPr/>
        </p:nvSpPr>
        <p:spPr>
          <a:xfrm>
            <a:off x="3200400" y="1676400"/>
            <a:ext cx="3733800" cy="369332"/>
          </a:xfrm>
          <a:prstGeom prst="rect">
            <a:avLst/>
          </a:prstGeom>
        </p:spPr>
        <p:txBody>
          <a:bodyPr wrap="square">
            <a:spAutoFit/>
          </a:bodyPr>
          <a:lstStyle/>
          <a:p>
            <a:r>
              <a:rPr lang="en-AU" dirty="0" smtClean="0">
                <a:solidFill>
                  <a:schemeClr val="bg1"/>
                </a:solidFill>
                <a:latin typeface="Tahoma" pitchFamily="34" charset="0"/>
                <a:cs typeface="Times New Roman" charset="0"/>
              </a:rPr>
              <a:t>(n)App time – Visible Body</a:t>
            </a:r>
            <a:endParaRPr lang="en-US" dirty="0"/>
          </a:p>
        </p:txBody>
      </p:sp>
      <p:sp>
        <p:nvSpPr>
          <p:cNvPr id="6" name="Rectangle 5"/>
          <p:cNvSpPr/>
          <p:nvPr/>
        </p:nvSpPr>
        <p:spPr>
          <a:xfrm>
            <a:off x="1066800" y="2590800"/>
            <a:ext cx="21336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Pectoralis</a:t>
            </a:r>
            <a:r>
              <a:rPr lang="en-AU" dirty="0" smtClean="0">
                <a:solidFill>
                  <a:schemeClr val="bg1"/>
                </a:solidFill>
                <a:latin typeface="Tahoma" pitchFamily="34" charset="0"/>
                <a:cs typeface="Times New Roman" charset="0"/>
              </a:rPr>
              <a:t> (major)</a:t>
            </a:r>
            <a:endParaRPr lang="en-US" dirty="0"/>
          </a:p>
        </p:txBody>
      </p:sp>
      <p:sp>
        <p:nvSpPr>
          <p:cNvPr id="7" name="Rectangle 6"/>
          <p:cNvSpPr/>
          <p:nvPr/>
        </p:nvSpPr>
        <p:spPr>
          <a:xfrm>
            <a:off x="1143000" y="2971800"/>
            <a:ext cx="12954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Trapezius</a:t>
            </a:r>
            <a:r>
              <a:rPr lang="en-AU" dirty="0" smtClean="0">
                <a:solidFill>
                  <a:schemeClr val="bg1"/>
                </a:solidFill>
                <a:latin typeface="Tahoma" pitchFamily="34" charset="0"/>
                <a:cs typeface="Times New Roman" charset="0"/>
              </a:rPr>
              <a:t>  </a:t>
            </a:r>
            <a:endParaRPr lang="en-US" dirty="0"/>
          </a:p>
        </p:txBody>
      </p:sp>
      <p:sp>
        <p:nvSpPr>
          <p:cNvPr id="8" name="Rectangle 7"/>
          <p:cNvSpPr/>
          <p:nvPr/>
        </p:nvSpPr>
        <p:spPr>
          <a:xfrm>
            <a:off x="1066800" y="3429000"/>
            <a:ext cx="1752600" cy="369332"/>
          </a:xfrm>
          <a:prstGeom prst="rect">
            <a:avLst/>
          </a:prstGeom>
        </p:spPr>
        <p:txBody>
          <a:bodyPr wrap="square">
            <a:spAutoFit/>
          </a:bodyPr>
          <a:lstStyle/>
          <a:p>
            <a:r>
              <a:rPr lang="en-US" dirty="0" smtClean="0">
                <a:solidFill>
                  <a:schemeClr val="bg1"/>
                </a:solidFill>
              </a:rPr>
              <a:t>Triceps </a:t>
            </a:r>
            <a:r>
              <a:rPr lang="en-US" dirty="0" err="1" smtClean="0">
                <a:solidFill>
                  <a:schemeClr val="bg1"/>
                </a:solidFill>
              </a:rPr>
              <a:t>brachii</a:t>
            </a:r>
            <a:endParaRPr lang="en-US" dirty="0">
              <a:solidFill>
                <a:schemeClr val="bg1"/>
              </a:solidFill>
            </a:endParaRPr>
          </a:p>
        </p:txBody>
      </p:sp>
      <p:sp>
        <p:nvSpPr>
          <p:cNvPr id="9" name="Rectangle 8"/>
          <p:cNvSpPr/>
          <p:nvPr/>
        </p:nvSpPr>
        <p:spPr>
          <a:xfrm>
            <a:off x="1295400" y="3810000"/>
            <a:ext cx="1752600" cy="369332"/>
          </a:xfrm>
          <a:prstGeom prst="rect">
            <a:avLst/>
          </a:prstGeom>
        </p:spPr>
        <p:txBody>
          <a:bodyPr wrap="square">
            <a:spAutoFit/>
          </a:bodyPr>
          <a:lstStyle/>
          <a:p>
            <a:r>
              <a:rPr lang="en-US" dirty="0" smtClean="0">
                <a:solidFill>
                  <a:schemeClr val="bg1"/>
                </a:solidFill>
              </a:rPr>
              <a:t>Biceps </a:t>
            </a:r>
            <a:r>
              <a:rPr lang="en-US" dirty="0" err="1" smtClean="0">
                <a:solidFill>
                  <a:schemeClr val="bg1"/>
                </a:solidFill>
              </a:rPr>
              <a:t>brachii</a:t>
            </a:r>
            <a:endParaRPr lang="en-US" dirty="0">
              <a:solidFill>
                <a:schemeClr val="bg1"/>
              </a:solidFill>
            </a:endParaRPr>
          </a:p>
        </p:txBody>
      </p:sp>
      <p:sp>
        <p:nvSpPr>
          <p:cNvPr id="10" name="Rectangle 9"/>
          <p:cNvSpPr/>
          <p:nvPr/>
        </p:nvSpPr>
        <p:spPr>
          <a:xfrm>
            <a:off x="3886200" y="2819400"/>
            <a:ext cx="19050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Latissimus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dorsi</a:t>
            </a:r>
            <a:endParaRPr lang="en-US" dirty="0"/>
          </a:p>
        </p:txBody>
      </p:sp>
      <p:sp>
        <p:nvSpPr>
          <p:cNvPr id="11" name="Rectangle 10"/>
          <p:cNvSpPr/>
          <p:nvPr/>
        </p:nvSpPr>
        <p:spPr>
          <a:xfrm>
            <a:off x="2590800" y="5029200"/>
            <a:ext cx="12192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Iliopsoas</a:t>
            </a:r>
            <a:endParaRPr lang="en-US" dirty="0"/>
          </a:p>
        </p:txBody>
      </p:sp>
      <p:sp>
        <p:nvSpPr>
          <p:cNvPr id="12" name="Rectangle 11"/>
          <p:cNvSpPr/>
          <p:nvPr/>
        </p:nvSpPr>
        <p:spPr>
          <a:xfrm>
            <a:off x="3886200" y="3429000"/>
            <a:ext cx="1752600" cy="369332"/>
          </a:xfrm>
          <a:prstGeom prst="rect">
            <a:avLst/>
          </a:prstGeom>
        </p:spPr>
        <p:txBody>
          <a:bodyPr wrap="square">
            <a:spAutoFit/>
          </a:bodyPr>
          <a:lstStyle/>
          <a:p>
            <a:r>
              <a:rPr lang="en-US" dirty="0" smtClean="0">
                <a:solidFill>
                  <a:schemeClr val="bg1"/>
                </a:solidFill>
              </a:rPr>
              <a:t>Erector </a:t>
            </a:r>
            <a:r>
              <a:rPr lang="en-US" dirty="0" err="1" smtClean="0">
                <a:solidFill>
                  <a:schemeClr val="bg1"/>
                </a:solidFill>
              </a:rPr>
              <a:t>spinae</a:t>
            </a:r>
            <a:endParaRPr lang="en-US" dirty="0">
              <a:solidFill>
                <a:schemeClr val="bg1"/>
              </a:solidFill>
            </a:endParaRPr>
          </a:p>
        </p:txBody>
      </p:sp>
      <p:sp>
        <p:nvSpPr>
          <p:cNvPr id="13" name="Rectangle 12"/>
          <p:cNvSpPr/>
          <p:nvPr/>
        </p:nvSpPr>
        <p:spPr>
          <a:xfrm>
            <a:off x="1066800" y="4343400"/>
            <a:ext cx="2438400" cy="369332"/>
          </a:xfrm>
          <a:prstGeom prst="rect">
            <a:avLst/>
          </a:prstGeom>
        </p:spPr>
        <p:txBody>
          <a:bodyPr wrap="square">
            <a:spAutoFit/>
          </a:bodyPr>
          <a:lstStyle/>
          <a:p>
            <a:r>
              <a:rPr lang="en-AU" dirty="0" smtClean="0">
                <a:solidFill>
                  <a:schemeClr val="bg1"/>
                </a:solidFill>
                <a:latin typeface="Tahoma" pitchFamily="34" charset="0"/>
                <a:cs typeface="Times New Roman" charset="0"/>
              </a:rPr>
              <a:t>External obliques</a:t>
            </a:r>
            <a:endParaRPr lang="en-US" dirty="0"/>
          </a:p>
        </p:txBody>
      </p:sp>
      <p:sp>
        <p:nvSpPr>
          <p:cNvPr id="14" name="Rectangle 13"/>
          <p:cNvSpPr/>
          <p:nvPr/>
        </p:nvSpPr>
        <p:spPr>
          <a:xfrm>
            <a:off x="1600200" y="4648200"/>
            <a:ext cx="25908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Abdominus</a:t>
            </a:r>
            <a:r>
              <a:rPr lang="en-AU" dirty="0" smtClean="0">
                <a:solidFill>
                  <a:schemeClr val="bg1"/>
                </a:solidFill>
                <a:latin typeface="Tahoma" pitchFamily="34" charset="0"/>
                <a:cs typeface="Times New Roman" charset="0"/>
              </a:rPr>
              <a:t> rectus</a:t>
            </a:r>
            <a:endParaRPr lang="en-US" dirty="0"/>
          </a:p>
        </p:txBody>
      </p:sp>
      <p:sp>
        <p:nvSpPr>
          <p:cNvPr id="15" name="Rectangle 14"/>
          <p:cNvSpPr/>
          <p:nvPr/>
        </p:nvSpPr>
        <p:spPr>
          <a:xfrm>
            <a:off x="6400800" y="1840468"/>
            <a:ext cx="2133600" cy="369332"/>
          </a:xfrm>
          <a:prstGeom prst="rect">
            <a:avLst/>
          </a:prstGeom>
        </p:spPr>
        <p:txBody>
          <a:bodyPr wrap="square">
            <a:spAutoFit/>
          </a:bodyPr>
          <a:lstStyle/>
          <a:p>
            <a:r>
              <a:rPr lang="en-AU" dirty="0" smtClean="0">
                <a:solidFill>
                  <a:schemeClr val="bg1"/>
                </a:solidFill>
                <a:latin typeface="Tahoma" pitchFamily="34" charset="0"/>
                <a:cs typeface="Times New Roman" charset="0"/>
              </a:rPr>
              <a:t>Sartorius</a:t>
            </a:r>
            <a:endParaRPr lang="en-US" dirty="0"/>
          </a:p>
        </p:txBody>
      </p:sp>
      <p:sp>
        <p:nvSpPr>
          <p:cNvPr id="16" name="Rectangle 15"/>
          <p:cNvSpPr/>
          <p:nvPr/>
        </p:nvSpPr>
        <p:spPr>
          <a:xfrm>
            <a:off x="5715000" y="2602468"/>
            <a:ext cx="3276600" cy="1200329"/>
          </a:xfrm>
          <a:prstGeom prst="rect">
            <a:avLst/>
          </a:prstGeom>
        </p:spPr>
        <p:txBody>
          <a:bodyPr wrap="square">
            <a:spAutoFit/>
          </a:bodyPr>
          <a:lstStyle/>
          <a:p>
            <a:pPr algn="ctr"/>
            <a:r>
              <a:rPr lang="en-AU" dirty="0" smtClean="0">
                <a:solidFill>
                  <a:schemeClr val="bg1"/>
                </a:solidFill>
                <a:latin typeface="Tahoma" pitchFamily="34" charset="0"/>
                <a:cs typeface="Times New Roman" charset="0"/>
              </a:rPr>
              <a:t>Quadriceps </a:t>
            </a:r>
            <a:r>
              <a:rPr lang="en-AU" dirty="0" err="1" smtClean="0">
                <a:solidFill>
                  <a:schemeClr val="bg1"/>
                </a:solidFill>
                <a:latin typeface="Tahoma" pitchFamily="34" charset="0"/>
                <a:cs typeface="Times New Roman" charset="0"/>
              </a:rPr>
              <a:t>femoris</a:t>
            </a:r>
            <a:endParaRPr lang="en-AU" dirty="0" smtClean="0">
              <a:solidFill>
                <a:schemeClr val="bg1"/>
              </a:solidFill>
              <a:latin typeface="Tahoma" pitchFamily="34" charset="0"/>
              <a:cs typeface="Times New Roman" charset="0"/>
            </a:endParaRPr>
          </a:p>
          <a:p>
            <a:pPr algn="ctr"/>
            <a:r>
              <a:rPr lang="en-AU" dirty="0" smtClean="0">
                <a:solidFill>
                  <a:schemeClr val="bg1"/>
                </a:solidFill>
                <a:latin typeface="Tahoma" pitchFamily="34" charset="0"/>
                <a:cs typeface="Times New Roman" charset="0"/>
              </a:rPr>
              <a:t>(rectus </a:t>
            </a:r>
            <a:r>
              <a:rPr lang="en-AU" dirty="0" err="1" smtClean="0">
                <a:solidFill>
                  <a:schemeClr val="bg1"/>
                </a:solidFill>
                <a:latin typeface="Tahoma" pitchFamily="34" charset="0"/>
                <a:cs typeface="Times New Roman" charset="0"/>
              </a:rPr>
              <a:t>femoris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vastus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intermedialis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vastus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medialis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vastus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lateralis</a:t>
            </a:r>
            <a:r>
              <a:rPr lang="en-AU" dirty="0" smtClean="0">
                <a:solidFill>
                  <a:schemeClr val="bg1"/>
                </a:solidFill>
                <a:latin typeface="Tahoma" pitchFamily="34" charset="0"/>
                <a:cs typeface="Times New Roman" charset="0"/>
              </a:rPr>
              <a:t>)</a:t>
            </a:r>
            <a:endParaRPr lang="en-US" dirty="0"/>
          </a:p>
        </p:txBody>
      </p:sp>
      <p:sp>
        <p:nvSpPr>
          <p:cNvPr id="17" name="Rectangle 16"/>
          <p:cNvSpPr/>
          <p:nvPr/>
        </p:nvSpPr>
        <p:spPr>
          <a:xfrm>
            <a:off x="3352800" y="4191000"/>
            <a:ext cx="3124200" cy="1219200"/>
          </a:xfrm>
          <a:prstGeom prst="rect">
            <a:avLst/>
          </a:prstGeom>
        </p:spPr>
        <p:txBody>
          <a:bodyPr wrap="square">
            <a:spAutoFit/>
          </a:bodyPr>
          <a:lstStyle/>
          <a:p>
            <a:pPr algn="ctr"/>
            <a:r>
              <a:rPr lang="en-AU" dirty="0" smtClean="0">
                <a:solidFill>
                  <a:schemeClr val="bg1"/>
                </a:solidFill>
                <a:latin typeface="Tahoma" pitchFamily="34" charset="0"/>
                <a:cs typeface="Times New Roman" charset="0"/>
              </a:rPr>
              <a:t>Hamstrings</a:t>
            </a:r>
          </a:p>
          <a:p>
            <a:pPr algn="ctr"/>
            <a:r>
              <a:rPr lang="en-AU" dirty="0" smtClean="0">
                <a:solidFill>
                  <a:schemeClr val="bg1"/>
                </a:solidFill>
                <a:latin typeface="Tahoma" pitchFamily="34" charset="0"/>
                <a:cs typeface="Times New Roman" charset="0"/>
              </a:rPr>
              <a:t>(biceps </a:t>
            </a:r>
            <a:r>
              <a:rPr lang="en-AU" dirty="0" err="1" smtClean="0">
                <a:solidFill>
                  <a:schemeClr val="bg1"/>
                </a:solidFill>
                <a:latin typeface="Tahoma" pitchFamily="34" charset="0"/>
                <a:cs typeface="Times New Roman" charset="0"/>
              </a:rPr>
              <a:t>femoris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semitendinosus</a:t>
            </a:r>
            <a:r>
              <a:rPr lang="en-AU" dirty="0" smtClean="0">
                <a:solidFill>
                  <a:schemeClr val="bg1"/>
                </a:solidFill>
                <a:latin typeface="Tahoma" pitchFamily="34" charset="0"/>
                <a:cs typeface="Times New Roman" charset="0"/>
              </a:rPr>
              <a:t>, </a:t>
            </a:r>
            <a:r>
              <a:rPr lang="en-AU" dirty="0" err="1" smtClean="0">
                <a:solidFill>
                  <a:schemeClr val="bg1"/>
                </a:solidFill>
                <a:latin typeface="Tahoma" pitchFamily="34" charset="0"/>
                <a:cs typeface="Times New Roman" charset="0"/>
              </a:rPr>
              <a:t>semimembranosus</a:t>
            </a:r>
            <a:r>
              <a:rPr lang="en-AU" dirty="0" smtClean="0">
                <a:solidFill>
                  <a:schemeClr val="bg1"/>
                </a:solidFill>
                <a:latin typeface="Tahoma" pitchFamily="34" charset="0"/>
                <a:cs typeface="Times New Roman" charset="0"/>
              </a:rPr>
              <a:t>)</a:t>
            </a:r>
            <a:endParaRPr lang="en-US" dirty="0"/>
          </a:p>
        </p:txBody>
      </p:sp>
      <p:sp>
        <p:nvSpPr>
          <p:cNvPr id="18" name="Rectangle 17"/>
          <p:cNvSpPr/>
          <p:nvPr/>
        </p:nvSpPr>
        <p:spPr>
          <a:xfrm>
            <a:off x="6629400" y="4126468"/>
            <a:ext cx="2362200" cy="369332"/>
          </a:xfrm>
          <a:prstGeom prst="rect">
            <a:avLst/>
          </a:prstGeom>
        </p:spPr>
        <p:txBody>
          <a:bodyPr wrap="square">
            <a:spAutoFit/>
          </a:bodyPr>
          <a:lstStyle/>
          <a:p>
            <a:r>
              <a:rPr lang="en-AU" dirty="0" smtClean="0">
                <a:solidFill>
                  <a:schemeClr val="bg1"/>
                </a:solidFill>
                <a:latin typeface="Tahoma" pitchFamily="34" charset="0"/>
                <a:cs typeface="Times New Roman" charset="0"/>
              </a:rPr>
              <a:t>Gluteus </a:t>
            </a:r>
            <a:r>
              <a:rPr lang="en-AU" dirty="0" err="1" smtClean="0">
                <a:solidFill>
                  <a:schemeClr val="bg1"/>
                </a:solidFill>
                <a:latin typeface="Tahoma" pitchFamily="34" charset="0"/>
                <a:cs typeface="Times New Roman" charset="0"/>
              </a:rPr>
              <a:t>maximus</a:t>
            </a:r>
            <a:endParaRPr lang="en-US" dirty="0"/>
          </a:p>
        </p:txBody>
      </p:sp>
      <p:sp>
        <p:nvSpPr>
          <p:cNvPr id="19" name="Rectangle 18"/>
          <p:cNvSpPr/>
          <p:nvPr/>
        </p:nvSpPr>
        <p:spPr>
          <a:xfrm>
            <a:off x="6705600" y="4659868"/>
            <a:ext cx="19812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Tibialis</a:t>
            </a:r>
            <a:r>
              <a:rPr lang="en-AU" dirty="0" smtClean="0">
                <a:solidFill>
                  <a:schemeClr val="bg1"/>
                </a:solidFill>
                <a:latin typeface="Tahoma" pitchFamily="34" charset="0"/>
                <a:cs typeface="Times New Roman" charset="0"/>
              </a:rPr>
              <a:t> anterior</a:t>
            </a:r>
            <a:endParaRPr lang="en-US" dirty="0"/>
          </a:p>
        </p:txBody>
      </p:sp>
      <p:sp>
        <p:nvSpPr>
          <p:cNvPr id="20" name="Rectangle 19"/>
          <p:cNvSpPr/>
          <p:nvPr/>
        </p:nvSpPr>
        <p:spPr>
          <a:xfrm>
            <a:off x="6172200" y="5105400"/>
            <a:ext cx="29718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Gastrocnemius</a:t>
            </a:r>
            <a:endParaRPr lang="en-US" dirty="0"/>
          </a:p>
        </p:txBody>
      </p:sp>
      <p:sp>
        <p:nvSpPr>
          <p:cNvPr id="21" name="Rectangle 20"/>
          <p:cNvSpPr/>
          <p:nvPr/>
        </p:nvSpPr>
        <p:spPr>
          <a:xfrm>
            <a:off x="5638800" y="5638800"/>
            <a:ext cx="2971800" cy="369332"/>
          </a:xfrm>
          <a:prstGeom prst="rect">
            <a:avLst/>
          </a:prstGeom>
        </p:spPr>
        <p:txBody>
          <a:bodyPr wrap="square">
            <a:spAutoFit/>
          </a:bodyPr>
          <a:lstStyle/>
          <a:p>
            <a:r>
              <a:rPr lang="en-AU" dirty="0" err="1" smtClean="0">
                <a:solidFill>
                  <a:schemeClr val="bg1"/>
                </a:solidFill>
                <a:latin typeface="Tahoma" pitchFamily="34" charset="0"/>
                <a:cs typeface="Times New Roman" charset="0"/>
              </a:rPr>
              <a:t>Soleus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400800"/>
          </a:xfrm>
        </p:spPr>
        <p:txBody>
          <a:bodyPr>
            <a:noAutofit/>
          </a:bodyPr>
          <a:lstStyle/>
          <a:p>
            <a:pPr>
              <a:buNone/>
            </a:pPr>
            <a:r>
              <a:rPr lang="en-US" sz="2500" b="1" u="sng" dirty="0" smtClean="0">
                <a:solidFill>
                  <a:schemeClr val="bg1"/>
                </a:solidFill>
              </a:rPr>
              <a:t>Resources:</a:t>
            </a:r>
          </a:p>
          <a:p>
            <a:pPr>
              <a:buNone/>
            </a:pPr>
            <a:r>
              <a:rPr lang="en-US" sz="2000" dirty="0" smtClean="0">
                <a:solidFill>
                  <a:schemeClr val="bg1"/>
                </a:solidFill>
              </a:rPr>
              <a:t>"A Scientific Approach." </a:t>
            </a:r>
            <a:r>
              <a:rPr lang="en-US" sz="2000" i="1" dirty="0" smtClean="0">
                <a:solidFill>
                  <a:schemeClr val="bg1"/>
                </a:solidFill>
              </a:rPr>
              <a:t>Overview</a:t>
            </a:r>
            <a:r>
              <a:rPr lang="en-US" sz="2000" dirty="0" smtClean="0">
                <a:solidFill>
                  <a:schemeClr val="bg1"/>
                </a:solidFill>
              </a:rPr>
              <a:t>. </a:t>
            </a:r>
            <a:r>
              <a:rPr lang="en-US" sz="2000" dirty="0" err="1" smtClean="0">
                <a:solidFill>
                  <a:schemeClr val="bg1"/>
                </a:solidFill>
              </a:rPr>
              <a:t>Exerbotics</a:t>
            </a:r>
            <a:r>
              <a:rPr lang="en-US" sz="2000" dirty="0" smtClean="0">
                <a:solidFill>
                  <a:schemeClr val="bg1"/>
                </a:solidFill>
              </a:rPr>
              <a:t>, 2011. Web. 06 Apr. 2013.</a:t>
            </a:r>
          </a:p>
          <a:p>
            <a:pPr>
              <a:buNone/>
            </a:pPr>
            <a:r>
              <a:rPr lang="en-US" sz="2000" dirty="0" smtClean="0">
                <a:solidFill>
                  <a:schemeClr val="bg1"/>
                </a:solidFill>
              </a:rPr>
              <a:t>"All Communities." </a:t>
            </a:r>
            <a:r>
              <a:rPr lang="en-US" sz="2000" i="1" dirty="0" smtClean="0">
                <a:solidFill>
                  <a:schemeClr val="bg1"/>
                </a:solidFill>
              </a:rPr>
              <a:t>Most Popular Personal Stories and Experiences</a:t>
            </a:r>
            <a:r>
              <a:rPr lang="en-US" sz="2000" dirty="0" smtClean="0">
                <a:solidFill>
                  <a:schemeClr val="bg1"/>
                </a:solidFill>
              </a:rPr>
              <a:t>. </a:t>
            </a:r>
            <a:r>
              <a:rPr lang="en-US" sz="2000" dirty="0" err="1" smtClean="0">
                <a:solidFill>
                  <a:schemeClr val="bg1"/>
                </a:solidFill>
              </a:rPr>
              <a:t>Experienceproject</a:t>
            </a:r>
            <a:r>
              <a:rPr lang="en-US" sz="2000" dirty="0" smtClean="0">
                <a:solidFill>
                  <a:schemeClr val="bg1"/>
                </a:solidFill>
              </a:rPr>
              <a:t>, </a:t>
            </a:r>
            <a:r>
              <a:rPr lang="en-US" sz="2000" dirty="0" err="1" smtClean="0">
                <a:solidFill>
                  <a:schemeClr val="bg1"/>
                </a:solidFill>
              </a:rPr>
              <a:t>n.d</a:t>
            </a:r>
            <a:r>
              <a:rPr lang="en-US" sz="2000" dirty="0" smtClean="0">
                <a:solidFill>
                  <a:schemeClr val="bg1"/>
                </a:solidFill>
              </a:rPr>
              <a:t>. Web. 06 May 2012.</a:t>
            </a:r>
          </a:p>
          <a:p>
            <a:pPr>
              <a:buNone/>
            </a:pPr>
            <a:r>
              <a:rPr lang="en-US" sz="2000" dirty="0" smtClean="0">
                <a:solidFill>
                  <a:schemeClr val="bg1"/>
                </a:solidFill>
              </a:rPr>
              <a:t>"Atrophy Images and Graphics." </a:t>
            </a:r>
            <a:r>
              <a:rPr lang="en-US" sz="2000" i="1" dirty="0" smtClean="0">
                <a:solidFill>
                  <a:schemeClr val="bg1"/>
                </a:solidFill>
              </a:rPr>
              <a:t>Atrophy Images, Graphics, Comments and Pictures</a:t>
            </a:r>
            <a:r>
              <a:rPr lang="en-US" sz="2000" dirty="0" smtClean="0">
                <a:solidFill>
                  <a:schemeClr val="bg1"/>
                </a:solidFill>
              </a:rPr>
              <a:t>. </a:t>
            </a:r>
            <a:r>
              <a:rPr lang="en-US" sz="2000" dirty="0" err="1" smtClean="0">
                <a:solidFill>
                  <a:schemeClr val="bg1"/>
                </a:solidFill>
              </a:rPr>
              <a:t>Funscrape</a:t>
            </a:r>
            <a:r>
              <a:rPr lang="en-US" sz="2000" dirty="0" smtClean="0">
                <a:solidFill>
                  <a:schemeClr val="bg1"/>
                </a:solidFill>
              </a:rPr>
              <a:t>, </a:t>
            </a:r>
            <a:r>
              <a:rPr lang="en-US" sz="2000" dirty="0" err="1" smtClean="0">
                <a:solidFill>
                  <a:schemeClr val="bg1"/>
                </a:solidFill>
              </a:rPr>
              <a:t>n.d</a:t>
            </a:r>
            <a:r>
              <a:rPr lang="en-US" sz="2000" dirty="0" smtClean="0">
                <a:solidFill>
                  <a:schemeClr val="bg1"/>
                </a:solidFill>
              </a:rPr>
              <a:t>. Web. 06 Sep. 2012.</a:t>
            </a:r>
          </a:p>
          <a:p>
            <a:pPr>
              <a:buNone/>
            </a:pPr>
            <a:r>
              <a:rPr lang="en-US" sz="2000" dirty="0" smtClean="0">
                <a:solidFill>
                  <a:schemeClr val="bg1"/>
                </a:solidFill>
              </a:rPr>
              <a:t>“Isotonic (A) and Isometric (B) Contraction.” FreeDictionary.com, 2013. Web. 06 Apr. 2013.</a:t>
            </a:r>
          </a:p>
          <a:p>
            <a:pPr>
              <a:buNone/>
            </a:pPr>
            <a:r>
              <a:rPr lang="en-US" sz="2000" dirty="0" smtClean="0">
                <a:solidFill>
                  <a:schemeClr val="bg1"/>
                </a:solidFill>
              </a:rPr>
              <a:t>"For Bodybuilders-Anabolic Steroids." </a:t>
            </a:r>
            <a:r>
              <a:rPr lang="en-US" sz="2000" i="1" dirty="0" smtClean="0">
                <a:solidFill>
                  <a:schemeClr val="bg1"/>
                </a:solidFill>
              </a:rPr>
              <a:t>For </a:t>
            </a:r>
            <a:r>
              <a:rPr lang="en-US" sz="2000" i="1" dirty="0" err="1" smtClean="0">
                <a:solidFill>
                  <a:schemeClr val="bg1"/>
                </a:solidFill>
              </a:rPr>
              <a:t>BodybuildersAnabolic</a:t>
            </a:r>
            <a:r>
              <a:rPr lang="en-US" sz="2000" i="1" dirty="0" smtClean="0">
                <a:solidFill>
                  <a:schemeClr val="bg1"/>
                </a:solidFill>
              </a:rPr>
              <a:t> Steroids RSS</a:t>
            </a:r>
            <a:r>
              <a:rPr lang="en-US" sz="2000" dirty="0" smtClean="0">
                <a:solidFill>
                  <a:schemeClr val="bg1"/>
                </a:solidFill>
              </a:rPr>
              <a:t>. </a:t>
            </a:r>
            <a:r>
              <a:rPr lang="en-US" sz="2000" dirty="0" err="1" smtClean="0">
                <a:solidFill>
                  <a:schemeClr val="bg1"/>
                </a:solidFill>
              </a:rPr>
              <a:t>Forbodybuilders</a:t>
            </a:r>
            <a:r>
              <a:rPr lang="en-US" sz="2000" dirty="0" smtClean="0">
                <a:solidFill>
                  <a:schemeClr val="bg1"/>
                </a:solidFill>
              </a:rPr>
              <a:t>, July 2010. Web. 06 Apr. 2013.</a:t>
            </a:r>
          </a:p>
          <a:p>
            <a:pPr>
              <a:buNone/>
            </a:pPr>
            <a:r>
              <a:rPr lang="en-US" sz="2000" dirty="0" smtClean="0">
                <a:solidFill>
                  <a:schemeClr val="bg1"/>
                </a:solidFill>
              </a:rPr>
              <a:t>Lyman, Al. "Improve Your Functional Strength and Muscle Elasticity for Better Running This Season and Beyond | </a:t>
            </a:r>
            <a:r>
              <a:rPr lang="en-US" sz="2000" dirty="0" err="1" smtClean="0">
                <a:solidFill>
                  <a:schemeClr val="bg1"/>
                </a:solidFill>
              </a:rPr>
              <a:t>Trifuel</a:t>
            </a:r>
            <a:r>
              <a:rPr lang="en-US" sz="2000" dirty="0" smtClean="0">
                <a:solidFill>
                  <a:schemeClr val="bg1"/>
                </a:solidFill>
              </a:rPr>
              <a:t>." </a:t>
            </a:r>
            <a:r>
              <a:rPr lang="en-US" sz="2000" i="1" dirty="0" smtClean="0">
                <a:solidFill>
                  <a:schemeClr val="bg1"/>
                </a:solidFill>
              </a:rPr>
              <a:t>Improve Your Functional Strength and Muscle Elasticity for Better Running This Season and Beyond | </a:t>
            </a:r>
            <a:r>
              <a:rPr lang="en-US" sz="2000" i="1" dirty="0" err="1" smtClean="0">
                <a:solidFill>
                  <a:schemeClr val="bg1"/>
                </a:solidFill>
              </a:rPr>
              <a:t>Trifuel</a:t>
            </a:r>
            <a:r>
              <a:rPr lang="en-US" sz="2000" dirty="0" smtClean="0">
                <a:solidFill>
                  <a:schemeClr val="bg1"/>
                </a:solidFill>
              </a:rPr>
              <a:t>. </a:t>
            </a:r>
            <a:r>
              <a:rPr lang="en-US" sz="2000" dirty="0" err="1" smtClean="0">
                <a:solidFill>
                  <a:schemeClr val="bg1"/>
                </a:solidFill>
              </a:rPr>
              <a:t>Trifuel</a:t>
            </a:r>
            <a:r>
              <a:rPr lang="en-US" sz="2000" dirty="0" smtClean="0">
                <a:solidFill>
                  <a:schemeClr val="bg1"/>
                </a:solidFill>
              </a:rPr>
              <a:t>, 21 Jan. 2009. Web. 06 Apr. 2013.</a:t>
            </a:r>
          </a:p>
          <a:p>
            <a:pPr>
              <a:buNone/>
            </a:pPr>
            <a:r>
              <a:rPr lang="en-US" sz="2000" dirty="0" smtClean="0">
                <a:solidFill>
                  <a:schemeClr val="bg1"/>
                </a:solidFill>
              </a:rPr>
              <a:t>"MUSCLE PHYSIOLOGY." </a:t>
            </a:r>
            <a:r>
              <a:rPr lang="en-US" sz="2000" i="1" dirty="0" smtClean="0">
                <a:solidFill>
                  <a:schemeClr val="bg1"/>
                </a:solidFill>
              </a:rPr>
              <a:t>Physproject-2011 - M. MUSCLE PHYSIOLOGY</a:t>
            </a:r>
            <a:r>
              <a:rPr lang="en-US" sz="2000" dirty="0" smtClean="0">
                <a:solidFill>
                  <a:schemeClr val="bg1"/>
                </a:solidFill>
              </a:rPr>
              <a:t>. </a:t>
            </a:r>
            <a:r>
              <a:rPr lang="en-US" sz="2000" dirty="0" err="1" smtClean="0">
                <a:solidFill>
                  <a:schemeClr val="bg1"/>
                </a:solidFill>
              </a:rPr>
              <a:t>Tangient</a:t>
            </a:r>
            <a:r>
              <a:rPr lang="en-US" sz="2000" dirty="0" smtClean="0">
                <a:solidFill>
                  <a:schemeClr val="bg1"/>
                </a:solidFill>
              </a:rPr>
              <a:t> LLC, 2013. Web. 06 Apr. 2013.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sz="2900" dirty="0" smtClean="0">
                <a:solidFill>
                  <a:schemeClr val="bg1"/>
                </a:solidFill>
              </a:rPr>
              <a:t>"Neurological Examination, </a:t>
            </a:r>
            <a:r>
              <a:rPr lang="en-US" sz="2900" dirty="0" err="1" smtClean="0">
                <a:solidFill>
                  <a:schemeClr val="bg1"/>
                </a:solidFill>
              </a:rPr>
              <a:t>Myotomes</a:t>
            </a:r>
            <a:r>
              <a:rPr lang="en-US" sz="2900" dirty="0" smtClean="0">
                <a:solidFill>
                  <a:schemeClr val="bg1"/>
                </a:solidFill>
              </a:rPr>
              <a:t>." </a:t>
            </a:r>
            <a:r>
              <a:rPr lang="en-US" sz="2900" i="1" dirty="0" smtClean="0">
                <a:solidFill>
                  <a:schemeClr val="bg1"/>
                </a:solidFill>
              </a:rPr>
              <a:t>Neurological Examination</a:t>
            </a:r>
            <a:r>
              <a:rPr lang="en-US" sz="2900" dirty="0" smtClean="0">
                <a:solidFill>
                  <a:schemeClr val="bg1"/>
                </a:solidFill>
              </a:rPr>
              <a:t>. Northern California Neurosurgery Medical Group, 11 Oct. 2009. Web. 06 Apr. 2013.</a:t>
            </a:r>
          </a:p>
          <a:p>
            <a:pPr>
              <a:buNone/>
            </a:pPr>
            <a:r>
              <a:rPr lang="en-US" sz="2900" dirty="0" err="1" smtClean="0">
                <a:solidFill>
                  <a:schemeClr val="bg1"/>
                </a:solidFill>
              </a:rPr>
              <a:t>Ritchison</a:t>
            </a:r>
            <a:r>
              <a:rPr lang="en-US" sz="2900" dirty="0" smtClean="0">
                <a:solidFill>
                  <a:schemeClr val="bg1"/>
                </a:solidFill>
              </a:rPr>
              <a:t>, Gary. "Human Physiology - Muscle." </a:t>
            </a:r>
            <a:r>
              <a:rPr lang="en-US" sz="2900" i="1" dirty="0" smtClean="0">
                <a:solidFill>
                  <a:schemeClr val="bg1"/>
                </a:solidFill>
              </a:rPr>
              <a:t>Human Physiology - Muscle</a:t>
            </a:r>
            <a:r>
              <a:rPr lang="en-US" sz="2900" dirty="0" smtClean="0">
                <a:solidFill>
                  <a:schemeClr val="bg1"/>
                </a:solidFill>
              </a:rPr>
              <a:t>. Gary </a:t>
            </a:r>
            <a:r>
              <a:rPr lang="en-US" sz="2900" dirty="0" err="1" smtClean="0">
                <a:solidFill>
                  <a:schemeClr val="bg1"/>
                </a:solidFill>
              </a:rPr>
              <a:t>Ritchison</a:t>
            </a:r>
            <a:r>
              <a:rPr lang="en-US" sz="2900" dirty="0" smtClean="0">
                <a:solidFill>
                  <a:schemeClr val="bg1"/>
                </a:solidFill>
              </a:rPr>
              <a:t>, 2012. Web. 06 Apr. 2012.</a:t>
            </a:r>
          </a:p>
          <a:p>
            <a:pPr>
              <a:buNone/>
            </a:pPr>
            <a:r>
              <a:rPr lang="en-US" sz="2900" dirty="0" smtClean="0">
                <a:solidFill>
                  <a:schemeClr val="bg1"/>
                </a:solidFill>
              </a:rPr>
              <a:t>Robinson, Amy. "</a:t>
            </a:r>
            <a:r>
              <a:rPr lang="en-US" sz="2900" dirty="0" err="1" smtClean="0">
                <a:solidFill>
                  <a:schemeClr val="bg1"/>
                </a:solidFill>
              </a:rPr>
              <a:t>Infographic</a:t>
            </a:r>
            <a:r>
              <a:rPr lang="en-US" sz="2900" dirty="0" smtClean="0">
                <a:solidFill>
                  <a:schemeClr val="bg1"/>
                </a:solidFill>
              </a:rPr>
              <a:t> Series on the Human Body." Web log post. </a:t>
            </a:r>
            <a:r>
              <a:rPr lang="en-US" sz="2900" i="1" dirty="0" smtClean="0">
                <a:solidFill>
                  <a:schemeClr val="bg1"/>
                </a:solidFill>
              </a:rPr>
              <a:t>Amy Robinson</a:t>
            </a:r>
            <a:r>
              <a:rPr lang="en-US" sz="2900" dirty="0" smtClean="0">
                <a:solidFill>
                  <a:schemeClr val="bg1"/>
                </a:solidFill>
              </a:rPr>
              <a:t>. WordPress.com., 10 Oct. 2011. Web. 06 Apr. 2013.</a:t>
            </a:r>
          </a:p>
          <a:p>
            <a:pPr>
              <a:buNone/>
            </a:pPr>
            <a:r>
              <a:rPr lang="en-US" sz="2900" dirty="0" smtClean="0">
                <a:solidFill>
                  <a:schemeClr val="bg1"/>
                </a:solidFill>
              </a:rPr>
              <a:t>Samuel, Leslie. "An Introduction to Skeletal Muscle Contraction." </a:t>
            </a:r>
            <a:r>
              <a:rPr lang="en-US" sz="2900" i="1" dirty="0" smtClean="0">
                <a:solidFill>
                  <a:schemeClr val="bg1"/>
                </a:solidFill>
              </a:rPr>
              <a:t>Interactive Biology by Leslie Samuel</a:t>
            </a:r>
            <a:r>
              <a:rPr lang="en-US" sz="2900" dirty="0" smtClean="0">
                <a:solidFill>
                  <a:schemeClr val="bg1"/>
                </a:solidFill>
              </a:rPr>
              <a:t>. Interactive Biology, 08 Mar. 2011. Web. 06 Apr. 2013.</a:t>
            </a:r>
          </a:p>
          <a:p>
            <a:pPr>
              <a:buNone/>
            </a:pPr>
            <a:r>
              <a:rPr lang="en-US" sz="2900" dirty="0" smtClean="0">
                <a:solidFill>
                  <a:schemeClr val="bg1"/>
                </a:solidFill>
              </a:rPr>
              <a:t>"The Science of Bodybuilding." </a:t>
            </a:r>
            <a:r>
              <a:rPr lang="en-US" sz="2900" i="1" dirty="0" smtClean="0">
                <a:solidFill>
                  <a:schemeClr val="bg1"/>
                </a:solidFill>
              </a:rPr>
              <a:t>The Science of Bodybuilding</a:t>
            </a:r>
            <a:r>
              <a:rPr lang="en-US" sz="2900" dirty="0" smtClean="0">
                <a:solidFill>
                  <a:schemeClr val="bg1"/>
                </a:solidFill>
              </a:rPr>
              <a:t>. Body Building </a:t>
            </a:r>
            <a:r>
              <a:rPr lang="en-US" sz="2900" dirty="0" err="1" smtClean="0">
                <a:solidFill>
                  <a:schemeClr val="bg1"/>
                </a:solidFill>
              </a:rPr>
              <a:t>Newsarticles</a:t>
            </a:r>
            <a:r>
              <a:rPr lang="en-US" sz="2900" dirty="0" smtClean="0">
                <a:solidFill>
                  <a:schemeClr val="bg1"/>
                </a:solidFill>
              </a:rPr>
              <a:t>, </a:t>
            </a:r>
            <a:r>
              <a:rPr lang="en-US" sz="2900" dirty="0" err="1" smtClean="0">
                <a:solidFill>
                  <a:schemeClr val="bg1"/>
                </a:solidFill>
              </a:rPr>
              <a:t>n.d</a:t>
            </a:r>
            <a:r>
              <a:rPr lang="en-US" sz="2900" dirty="0" smtClean="0">
                <a:solidFill>
                  <a:schemeClr val="bg1"/>
                </a:solidFill>
              </a:rPr>
              <a:t>. Web. 6 Sept. 2012.</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myrobinson.files.wordpress.com/2011/10/muscles-and-joints.png?w=525"/>
          <p:cNvPicPr>
            <a:picLocks noChangeAspect="1" noChangeArrowheads="1"/>
          </p:cNvPicPr>
          <p:nvPr/>
        </p:nvPicPr>
        <p:blipFill>
          <a:blip r:embed="rId2" cstate="print"/>
          <a:srcRect/>
          <a:stretch>
            <a:fillRect/>
          </a:stretch>
        </p:blipFill>
        <p:spPr bwMode="auto">
          <a:xfrm>
            <a:off x="990600" y="838200"/>
            <a:ext cx="7134225" cy="5150232"/>
          </a:xfrm>
          <a:prstGeom prst="rect">
            <a:avLst/>
          </a:prstGeom>
          <a:noFill/>
        </p:spPr>
      </p:pic>
      <p:sp>
        <p:nvSpPr>
          <p:cNvPr id="5" name="Rectangle 4"/>
          <p:cNvSpPr/>
          <p:nvPr/>
        </p:nvSpPr>
        <p:spPr>
          <a:xfrm>
            <a:off x="6324600" y="6019800"/>
            <a:ext cx="1828800" cy="381000"/>
          </a:xfrm>
          <a:prstGeom prst="rect">
            <a:avLst/>
          </a:prstGeom>
        </p:spPr>
        <p:txBody>
          <a:bodyPr wrap="square">
            <a:spAutoFit/>
          </a:bodyPr>
          <a:lstStyle/>
          <a:p>
            <a:r>
              <a:rPr lang="en-US" dirty="0" smtClean="0">
                <a:solidFill>
                  <a:schemeClr val="bg1"/>
                </a:solidFill>
              </a:rPr>
              <a:t>Robinson, 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sp>
        <p:nvSpPr>
          <p:cNvPr id="6" name="Rectangle 5"/>
          <p:cNvSpPr/>
          <p:nvPr/>
        </p:nvSpPr>
        <p:spPr>
          <a:xfrm>
            <a:off x="1676400" y="1828800"/>
            <a:ext cx="5562600" cy="400110"/>
          </a:xfrm>
          <a:prstGeom prst="rect">
            <a:avLst/>
          </a:prstGeom>
        </p:spPr>
        <p:txBody>
          <a:bodyPr wrap="square">
            <a:spAutoFit/>
          </a:bodyPr>
          <a:lstStyle/>
          <a:p>
            <a:pPr algn="ctr"/>
            <a:r>
              <a:rPr lang="en-US" sz="2000" dirty="0" smtClean="0">
                <a:solidFill>
                  <a:schemeClr val="bg1"/>
                </a:solidFill>
              </a:rPr>
              <a:t>Contractility: ability of the muscle to shorten</a:t>
            </a:r>
            <a:endParaRPr lang="en-US" sz="2000" dirty="0"/>
          </a:p>
        </p:txBody>
      </p:sp>
      <p:pic>
        <p:nvPicPr>
          <p:cNvPr id="6146" name="Picture 2"/>
          <p:cNvPicPr>
            <a:picLocks noChangeAspect="1" noChangeArrowheads="1"/>
          </p:cNvPicPr>
          <p:nvPr/>
        </p:nvPicPr>
        <p:blipFill>
          <a:blip r:embed="rId3" cstate="print"/>
          <a:srcRect/>
          <a:stretch>
            <a:fillRect/>
          </a:stretch>
        </p:blipFill>
        <p:spPr bwMode="auto">
          <a:xfrm>
            <a:off x="3810000" y="2362200"/>
            <a:ext cx="4452325" cy="3507089"/>
          </a:xfrm>
          <a:prstGeom prst="rect">
            <a:avLst/>
          </a:prstGeom>
          <a:noFill/>
          <a:ln w="9525">
            <a:noFill/>
            <a:miter lim="800000"/>
            <a:headEnd/>
            <a:tailEnd/>
          </a:ln>
        </p:spPr>
      </p:pic>
      <p:sp>
        <p:nvSpPr>
          <p:cNvPr id="7" name="Rectangle 6"/>
          <p:cNvSpPr/>
          <p:nvPr/>
        </p:nvSpPr>
        <p:spPr>
          <a:xfrm>
            <a:off x="3810000" y="5943600"/>
            <a:ext cx="4495800" cy="646331"/>
          </a:xfrm>
          <a:prstGeom prst="rect">
            <a:avLst/>
          </a:prstGeom>
        </p:spPr>
        <p:txBody>
          <a:bodyPr wrap="square">
            <a:spAutoFit/>
          </a:bodyPr>
          <a:lstStyle/>
          <a:p>
            <a:pPr algn="r"/>
            <a:r>
              <a:rPr lang="en-US" dirty="0" smtClean="0">
                <a:solidFill>
                  <a:schemeClr val="bg1"/>
                </a:solidFill>
              </a:rPr>
              <a:t>Adapted from FreeDictionary.com, 2013 and The Science of Bodybuilding, 2012</a:t>
            </a:r>
            <a:endParaRPr lang="en-US" dirty="0">
              <a:solidFill>
                <a:schemeClr val="bg1"/>
              </a:solidFill>
            </a:endParaRPr>
          </a:p>
        </p:txBody>
      </p:sp>
      <p:pic>
        <p:nvPicPr>
          <p:cNvPr id="52225" name="Picture 1"/>
          <p:cNvPicPr>
            <a:picLocks noChangeAspect="1" noChangeArrowheads="1"/>
          </p:cNvPicPr>
          <p:nvPr/>
        </p:nvPicPr>
        <p:blipFill>
          <a:blip r:embed="rId4" cstate="print"/>
          <a:srcRect/>
          <a:stretch>
            <a:fillRect/>
          </a:stretch>
        </p:blipFill>
        <p:spPr bwMode="auto">
          <a:xfrm>
            <a:off x="1066800" y="2286000"/>
            <a:ext cx="231457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sp>
        <p:nvSpPr>
          <p:cNvPr id="6" name="Rectangle 5"/>
          <p:cNvSpPr/>
          <p:nvPr/>
        </p:nvSpPr>
        <p:spPr>
          <a:xfrm>
            <a:off x="1676400" y="1828800"/>
            <a:ext cx="5562600" cy="400110"/>
          </a:xfrm>
          <a:prstGeom prst="rect">
            <a:avLst/>
          </a:prstGeom>
        </p:spPr>
        <p:txBody>
          <a:bodyPr wrap="square">
            <a:spAutoFit/>
          </a:bodyPr>
          <a:lstStyle/>
          <a:p>
            <a:pPr algn="ctr"/>
            <a:r>
              <a:rPr lang="en-US" sz="2000" dirty="0" smtClean="0">
                <a:solidFill>
                  <a:schemeClr val="bg1"/>
                </a:solidFill>
              </a:rPr>
              <a:t>Extensibility: ability of the muscle to lengthen</a:t>
            </a:r>
            <a:endParaRPr lang="en-US" sz="2000" dirty="0"/>
          </a:p>
        </p:txBody>
      </p:sp>
      <p:pic>
        <p:nvPicPr>
          <p:cNvPr id="21507" name="Picture 3"/>
          <p:cNvPicPr>
            <a:picLocks noChangeAspect="1" noChangeArrowheads="1"/>
          </p:cNvPicPr>
          <p:nvPr/>
        </p:nvPicPr>
        <p:blipFill>
          <a:blip r:embed="rId3" cstate="print"/>
          <a:srcRect/>
          <a:stretch>
            <a:fillRect/>
          </a:stretch>
        </p:blipFill>
        <p:spPr bwMode="auto">
          <a:xfrm>
            <a:off x="2438400" y="2514600"/>
            <a:ext cx="4038600" cy="3221264"/>
          </a:xfrm>
          <a:prstGeom prst="rect">
            <a:avLst/>
          </a:prstGeom>
          <a:noFill/>
          <a:ln w="9525">
            <a:noFill/>
            <a:miter lim="800000"/>
            <a:headEnd/>
            <a:tailEnd/>
          </a:ln>
        </p:spPr>
      </p:pic>
      <p:sp>
        <p:nvSpPr>
          <p:cNvPr id="8" name="Rectangle 7"/>
          <p:cNvSpPr/>
          <p:nvPr/>
        </p:nvSpPr>
        <p:spPr>
          <a:xfrm>
            <a:off x="-228600" y="5791200"/>
            <a:ext cx="9144000" cy="400110"/>
          </a:xfrm>
          <a:prstGeom prst="rect">
            <a:avLst/>
          </a:prstGeom>
        </p:spPr>
        <p:txBody>
          <a:bodyPr wrap="square">
            <a:spAutoFit/>
          </a:bodyPr>
          <a:lstStyle/>
          <a:p>
            <a:pPr algn="ctr"/>
            <a:r>
              <a:rPr lang="en-US" sz="2000" dirty="0" smtClean="0">
                <a:solidFill>
                  <a:schemeClr val="bg1"/>
                </a:solidFill>
              </a:rPr>
              <a:t>Discuss: Prime mover, synergist, agonists </a:t>
            </a:r>
            <a:r>
              <a:rPr lang="en-US" sz="2000" dirty="0" err="1" smtClean="0">
                <a:solidFill>
                  <a:schemeClr val="bg1"/>
                </a:solidFill>
              </a:rPr>
              <a:t>vs</a:t>
            </a:r>
            <a:r>
              <a:rPr lang="en-US" sz="2000" dirty="0" smtClean="0">
                <a:solidFill>
                  <a:schemeClr val="bg1"/>
                </a:solidFill>
              </a:rPr>
              <a:t> antagonist and reciprocal inhibition</a:t>
            </a:r>
            <a:endParaRPr lang="en-US" sz="2000" dirty="0"/>
          </a:p>
        </p:txBody>
      </p:sp>
      <p:sp>
        <p:nvSpPr>
          <p:cNvPr id="7" name="Rectangle 6"/>
          <p:cNvSpPr/>
          <p:nvPr/>
        </p:nvSpPr>
        <p:spPr>
          <a:xfrm>
            <a:off x="5105400" y="6248400"/>
            <a:ext cx="3155929" cy="369332"/>
          </a:xfrm>
          <a:prstGeom prst="rect">
            <a:avLst/>
          </a:prstGeom>
        </p:spPr>
        <p:txBody>
          <a:bodyPr wrap="none">
            <a:spAutoFit/>
          </a:bodyPr>
          <a:lstStyle/>
          <a:p>
            <a:r>
              <a:rPr lang="en-US" dirty="0" smtClean="0">
                <a:solidFill>
                  <a:schemeClr val="bg1"/>
                </a:solidFill>
              </a:rPr>
              <a:t>Neurological Examination, 2009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sp>
        <p:nvSpPr>
          <p:cNvPr id="6" name="Rectangle 5"/>
          <p:cNvSpPr/>
          <p:nvPr/>
        </p:nvSpPr>
        <p:spPr>
          <a:xfrm>
            <a:off x="1143000" y="1828800"/>
            <a:ext cx="7162800" cy="400110"/>
          </a:xfrm>
          <a:prstGeom prst="rect">
            <a:avLst/>
          </a:prstGeom>
        </p:spPr>
        <p:txBody>
          <a:bodyPr wrap="square">
            <a:spAutoFit/>
          </a:bodyPr>
          <a:lstStyle/>
          <a:p>
            <a:pPr algn="ctr"/>
            <a:r>
              <a:rPr lang="en-US" sz="2000" dirty="0" smtClean="0">
                <a:solidFill>
                  <a:schemeClr val="bg1"/>
                </a:solidFill>
              </a:rPr>
              <a:t>Elasticity: ability of the muscle to return to normal size</a:t>
            </a:r>
            <a:endParaRPr lang="en-US" sz="2000" dirty="0"/>
          </a:p>
        </p:txBody>
      </p:sp>
      <p:pic>
        <p:nvPicPr>
          <p:cNvPr id="22530" name="Picture 2"/>
          <p:cNvPicPr>
            <a:picLocks noChangeAspect="1" noChangeArrowheads="1"/>
          </p:cNvPicPr>
          <p:nvPr/>
        </p:nvPicPr>
        <p:blipFill>
          <a:blip r:embed="rId2" cstate="print"/>
          <a:srcRect/>
          <a:stretch>
            <a:fillRect/>
          </a:stretch>
        </p:blipFill>
        <p:spPr bwMode="auto">
          <a:xfrm>
            <a:off x="2362200" y="2590800"/>
            <a:ext cx="4752975" cy="3162300"/>
          </a:xfrm>
          <a:prstGeom prst="rect">
            <a:avLst/>
          </a:prstGeom>
          <a:noFill/>
          <a:ln w="9525">
            <a:noFill/>
            <a:miter lim="800000"/>
            <a:headEnd/>
            <a:tailEnd/>
          </a:ln>
        </p:spPr>
      </p:pic>
      <p:sp>
        <p:nvSpPr>
          <p:cNvPr id="5" name="Rectangle 4"/>
          <p:cNvSpPr/>
          <p:nvPr/>
        </p:nvSpPr>
        <p:spPr>
          <a:xfrm>
            <a:off x="4419600" y="5867400"/>
            <a:ext cx="2730106" cy="369332"/>
          </a:xfrm>
          <a:prstGeom prst="rect">
            <a:avLst/>
          </a:prstGeom>
        </p:spPr>
        <p:txBody>
          <a:bodyPr wrap="none">
            <a:spAutoFit/>
          </a:bodyPr>
          <a:lstStyle/>
          <a:p>
            <a:r>
              <a:rPr lang="en-US" dirty="0" smtClean="0">
                <a:solidFill>
                  <a:schemeClr val="bg1"/>
                </a:solidFill>
              </a:rPr>
              <a:t>Adapted from Lyman, 2009</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2590800" y="2743200"/>
            <a:ext cx="3705225" cy="2943225"/>
          </a:xfrm>
          <a:prstGeom prst="rect">
            <a:avLst/>
          </a:prstGeom>
          <a:noFill/>
          <a:ln w="9525">
            <a:noFill/>
            <a:miter lim="800000"/>
            <a:headEnd/>
            <a:tailEnd/>
          </a:ln>
        </p:spPr>
      </p:pic>
      <p:sp>
        <p:nvSpPr>
          <p:cNvPr id="6" name="Rectangle 5"/>
          <p:cNvSpPr/>
          <p:nvPr/>
        </p:nvSpPr>
        <p:spPr>
          <a:xfrm>
            <a:off x="1676400" y="1828800"/>
            <a:ext cx="5562600" cy="400110"/>
          </a:xfrm>
          <a:prstGeom prst="rect">
            <a:avLst/>
          </a:prstGeom>
        </p:spPr>
        <p:txBody>
          <a:bodyPr wrap="square">
            <a:spAutoFit/>
          </a:bodyPr>
          <a:lstStyle/>
          <a:p>
            <a:pPr algn="ctr"/>
            <a:r>
              <a:rPr lang="en-US" sz="2000" dirty="0" smtClean="0">
                <a:solidFill>
                  <a:schemeClr val="bg1"/>
                </a:solidFill>
              </a:rPr>
              <a:t>Atrophy: the wasting of the muscle tissue</a:t>
            </a:r>
            <a:endParaRPr lang="en-US" sz="2000" dirty="0"/>
          </a:p>
        </p:txBody>
      </p:sp>
      <p:sp>
        <p:nvSpPr>
          <p:cNvPr id="5" name="Rectangle 4"/>
          <p:cNvSpPr/>
          <p:nvPr/>
        </p:nvSpPr>
        <p:spPr>
          <a:xfrm>
            <a:off x="2897597" y="5715000"/>
            <a:ext cx="3503203" cy="369332"/>
          </a:xfrm>
          <a:prstGeom prst="rect">
            <a:avLst/>
          </a:prstGeom>
        </p:spPr>
        <p:txBody>
          <a:bodyPr wrap="none">
            <a:spAutoFit/>
          </a:bodyPr>
          <a:lstStyle/>
          <a:p>
            <a:r>
              <a:rPr lang="en-US" dirty="0" smtClean="0">
                <a:solidFill>
                  <a:schemeClr val="bg1"/>
                </a:solidFill>
              </a:rPr>
              <a:t>Atrophy Images and Graphics, 2012</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1066800" y="2667000"/>
            <a:ext cx="3057525" cy="280035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343400" y="2667000"/>
            <a:ext cx="3800475" cy="2752725"/>
          </a:xfrm>
          <a:prstGeom prst="rect">
            <a:avLst/>
          </a:prstGeom>
          <a:noFill/>
          <a:ln w="9525">
            <a:noFill/>
            <a:miter lim="800000"/>
            <a:headEnd/>
            <a:tailEnd/>
          </a:ln>
        </p:spPr>
      </p:pic>
      <p:sp>
        <p:nvSpPr>
          <p:cNvPr id="7" name="Rectangle 6"/>
          <p:cNvSpPr/>
          <p:nvPr/>
        </p:nvSpPr>
        <p:spPr>
          <a:xfrm>
            <a:off x="1295400" y="1828800"/>
            <a:ext cx="6858000" cy="400110"/>
          </a:xfrm>
          <a:prstGeom prst="rect">
            <a:avLst/>
          </a:prstGeom>
        </p:spPr>
        <p:txBody>
          <a:bodyPr wrap="square">
            <a:spAutoFit/>
          </a:bodyPr>
          <a:lstStyle/>
          <a:p>
            <a:pPr algn="ctr"/>
            <a:r>
              <a:rPr lang="en-AU" sz="2000" dirty="0" smtClean="0">
                <a:solidFill>
                  <a:schemeClr val="bg1"/>
                </a:solidFill>
                <a:latin typeface="Tahoma" pitchFamily="34" charset="0"/>
                <a:cs typeface="Times New Roman" charset="0"/>
              </a:rPr>
              <a:t>Hypertrophy: is the increase in size of muscle tissue</a:t>
            </a:r>
            <a:endParaRPr lang="en-US" sz="2000" dirty="0">
              <a:solidFill>
                <a:schemeClr val="bg1"/>
              </a:solidFill>
            </a:endParaRPr>
          </a:p>
        </p:txBody>
      </p:sp>
      <p:sp>
        <p:nvSpPr>
          <p:cNvPr id="6" name="Rectangle 5"/>
          <p:cNvSpPr/>
          <p:nvPr/>
        </p:nvSpPr>
        <p:spPr>
          <a:xfrm>
            <a:off x="1524000" y="5562600"/>
            <a:ext cx="6669903" cy="369332"/>
          </a:xfrm>
          <a:prstGeom prst="rect">
            <a:avLst/>
          </a:prstGeom>
        </p:spPr>
        <p:txBody>
          <a:bodyPr wrap="none">
            <a:spAutoFit/>
          </a:bodyPr>
          <a:lstStyle/>
          <a:p>
            <a:r>
              <a:rPr lang="en-US" dirty="0" smtClean="0">
                <a:solidFill>
                  <a:schemeClr val="bg1"/>
                </a:solidFill>
              </a:rPr>
              <a:t>All Communities, 2010 and For Bodybuilders-Anabolic Steroids, 2010 </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schemeClr val="bg1"/>
                </a:solidFill>
              </a:rPr>
              <a:t>General Characteristics of common muscle </a:t>
            </a:r>
            <a:r>
              <a:rPr lang="en-US" dirty="0" smtClean="0">
                <a:solidFill>
                  <a:schemeClr val="bg1"/>
                </a:solidFill>
              </a:rPr>
              <a:t>tissue</a:t>
            </a:r>
            <a:endParaRPr lang="en-US" dirty="0"/>
          </a:p>
        </p:txBody>
      </p:sp>
      <p:sp>
        <p:nvSpPr>
          <p:cNvPr id="6" name="Rectangle 5"/>
          <p:cNvSpPr/>
          <p:nvPr/>
        </p:nvSpPr>
        <p:spPr>
          <a:xfrm>
            <a:off x="762000" y="1905000"/>
            <a:ext cx="7391400" cy="400110"/>
          </a:xfrm>
          <a:prstGeom prst="rect">
            <a:avLst/>
          </a:prstGeom>
        </p:spPr>
        <p:txBody>
          <a:bodyPr wrap="square">
            <a:spAutoFit/>
          </a:bodyPr>
          <a:lstStyle/>
          <a:p>
            <a:pPr algn="ctr"/>
            <a:r>
              <a:rPr lang="en-US" sz="2000" dirty="0" smtClean="0">
                <a:solidFill>
                  <a:schemeClr val="bg1"/>
                </a:solidFill>
              </a:rPr>
              <a:t>All muscles are controlled by nerve stimuli and fed by capillaries</a:t>
            </a:r>
            <a:endParaRPr lang="en-US" sz="2000" dirty="0"/>
          </a:p>
        </p:txBody>
      </p:sp>
      <p:pic>
        <p:nvPicPr>
          <p:cNvPr id="7" name="Picture 25" descr="motor_unit"/>
          <p:cNvPicPr>
            <a:picLocks noChangeAspect="1" noChangeArrowheads="1"/>
          </p:cNvPicPr>
          <p:nvPr/>
        </p:nvPicPr>
        <p:blipFill>
          <a:blip r:embed="rId2" cstate="print"/>
          <a:srcRect/>
          <a:stretch>
            <a:fillRect/>
          </a:stretch>
        </p:blipFill>
        <p:spPr bwMode="auto">
          <a:xfrm>
            <a:off x="2667000" y="2590800"/>
            <a:ext cx="3673475" cy="3035300"/>
          </a:xfrm>
          <a:prstGeom prst="rect">
            <a:avLst/>
          </a:prstGeom>
          <a:noFill/>
        </p:spPr>
      </p:pic>
      <p:sp>
        <p:nvSpPr>
          <p:cNvPr id="5" name="Rectangle 4"/>
          <p:cNvSpPr/>
          <p:nvPr/>
        </p:nvSpPr>
        <p:spPr>
          <a:xfrm>
            <a:off x="3581400" y="5638800"/>
            <a:ext cx="2750048" cy="369332"/>
          </a:xfrm>
          <a:prstGeom prst="rect">
            <a:avLst/>
          </a:prstGeom>
        </p:spPr>
        <p:txBody>
          <a:bodyPr wrap="none">
            <a:spAutoFit/>
          </a:bodyPr>
          <a:lstStyle/>
          <a:p>
            <a:r>
              <a:rPr lang="en-US" dirty="0" smtClean="0">
                <a:solidFill>
                  <a:schemeClr val="bg1"/>
                </a:solidFill>
              </a:rPr>
              <a:t>A Scientific Approach, 2011</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noProof="0" dirty="0" smtClean="0">
                <a:solidFill>
                  <a:schemeClr val="bg1"/>
                </a:solidFill>
              </a:rPr>
              <a:t>Muscle types</a:t>
            </a:r>
            <a:endParaRPr lang="en-US" dirty="0"/>
          </a:p>
        </p:txBody>
      </p:sp>
      <p:sp>
        <p:nvSpPr>
          <p:cNvPr id="5" name="Content Placeholder 4"/>
          <p:cNvSpPr>
            <a:spLocks noGrp="1"/>
          </p:cNvSpPr>
          <p:nvPr>
            <p:ph idx="1"/>
          </p:nvPr>
        </p:nvSpPr>
        <p:spPr>
          <a:xfrm>
            <a:off x="457200" y="3581400"/>
            <a:ext cx="7924800" cy="2743200"/>
          </a:xfrm>
        </p:spPr>
        <p:txBody>
          <a:bodyPr>
            <a:normAutofit/>
          </a:bodyPr>
          <a:lstStyle/>
          <a:p>
            <a:pPr>
              <a:buNone/>
            </a:pPr>
            <a:r>
              <a:rPr lang="en-US" dirty="0" smtClean="0">
                <a:solidFill>
                  <a:schemeClr val="bg1"/>
                </a:solidFill>
              </a:rPr>
              <a:t>	- attached to bones</a:t>
            </a:r>
          </a:p>
          <a:p>
            <a:pPr>
              <a:buNone/>
            </a:pPr>
            <a:r>
              <a:rPr lang="en-US" dirty="0" smtClean="0">
                <a:solidFill>
                  <a:schemeClr val="bg1"/>
                </a:solidFill>
              </a:rPr>
              <a:t>	- striated (the fibers contain alternating light and dark bands aka striations)</a:t>
            </a:r>
          </a:p>
          <a:p>
            <a:pPr>
              <a:buNone/>
            </a:pPr>
            <a:r>
              <a:rPr lang="en-US" dirty="0" smtClean="0">
                <a:solidFill>
                  <a:schemeClr val="bg1"/>
                </a:solidFill>
              </a:rPr>
              <a:t>	- contract and relax by conscious control (voluntary)</a:t>
            </a:r>
            <a:endParaRPr lang="en-US" dirty="0">
              <a:solidFill>
                <a:schemeClr val="bg1"/>
              </a:solidFill>
            </a:endParaRPr>
          </a:p>
        </p:txBody>
      </p:sp>
      <p:pic>
        <p:nvPicPr>
          <p:cNvPr id="45057" name="Picture 1"/>
          <p:cNvPicPr>
            <a:picLocks noChangeAspect="1" noChangeArrowheads="1"/>
          </p:cNvPicPr>
          <p:nvPr/>
        </p:nvPicPr>
        <p:blipFill>
          <a:blip r:embed="rId2" cstate="print"/>
          <a:srcRect/>
          <a:stretch>
            <a:fillRect/>
          </a:stretch>
        </p:blipFill>
        <p:spPr bwMode="auto">
          <a:xfrm>
            <a:off x="2133600" y="1219200"/>
            <a:ext cx="5642811" cy="2133600"/>
          </a:xfrm>
          <a:prstGeom prst="rect">
            <a:avLst/>
          </a:prstGeom>
          <a:noFill/>
          <a:ln w="9525">
            <a:noFill/>
            <a:miter lim="800000"/>
            <a:headEnd/>
            <a:tailEnd/>
          </a:ln>
        </p:spPr>
      </p:pic>
      <p:sp>
        <p:nvSpPr>
          <p:cNvPr id="6" name="Rectangle 5"/>
          <p:cNvSpPr/>
          <p:nvPr/>
        </p:nvSpPr>
        <p:spPr>
          <a:xfrm>
            <a:off x="3733800" y="3352800"/>
            <a:ext cx="4117281" cy="369332"/>
          </a:xfrm>
          <a:prstGeom prst="rect">
            <a:avLst/>
          </a:prstGeom>
        </p:spPr>
        <p:txBody>
          <a:bodyPr wrap="none">
            <a:spAutoFit/>
          </a:bodyPr>
          <a:lstStyle/>
          <a:p>
            <a:r>
              <a:rPr lang="en-US" dirty="0" smtClean="0">
                <a:solidFill>
                  <a:schemeClr val="bg1"/>
                </a:solidFill>
              </a:rPr>
              <a:t>Adapted from MUSCLE PHYSIOLOGY, 2013</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823</Words>
  <Application>Microsoft Office PowerPoint</Application>
  <PresentationFormat>On-screen Show (4:3)</PresentationFormat>
  <Paragraphs>99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General Characteristics of common muscle tissue</vt:lpstr>
      <vt:lpstr>General Characteristics of common muscle tissue</vt:lpstr>
      <vt:lpstr>General Characteristics of common muscle tissue</vt:lpstr>
      <vt:lpstr>General Characteristics of common muscle tissue</vt:lpstr>
      <vt:lpstr>General Characteristics of common muscle tissue</vt:lpstr>
      <vt:lpstr>General Characteristics of common muscle tissue</vt:lpstr>
      <vt:lpstr>Muscle types</vt:lpstr>
      <vt:lpstr>Muscle types</vt:lpstr>
      <vt:lpstr>Muscle types</vt:lpstr>
      <vt:lpstr>Structure of skeletal muscles</vt:lpstr>
      <vt:lpstr>Structure of skeletal muscles</vt:lpstr>
      <vt:lpstr>Major skeletal muscles</vt:lpstr>
      <vt:lpstr>Slide 15</vt:lpstr>
      <vt:lpstr>Slide 16</vt:lpstr>
    </vt:vector>
  </TitlesOfParts>
  <Company>United World College-USA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AutoBVT</cp:lastModifiedBy>
  <cp:revision>97</cp:revision>
  <dcterms:created xsi:type="dcterms:W3CDTF">2012-04-05T03:15:55Z</dcterms:created>
  <dcterms:modified xsi:type="dcterms:W3CDTF">2013-11-07T03:06:32Z</dcterms:modified>
</cp:coreProperties>
</file>