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93" r:id="rId3"/>
    <p:sldId id="294" r:id="rId4"/>
    <p:sldId id="285" r:id="rId5"/>
    <p:sldId id="281" r:id="rId6"/>
    <p:sldId id="257" r:id="rId7"/>
    <p:sldId id="303" r:id="rId8"/>
    <p:sldId id="287" r:id="rId9"/>
    <p:sldId id="305" r:id="rId10"/>
    <p:sldId id="306" r:id="rId11"/>
    <p:sldId id="307" r:id="rId12"/>
    <p:sldId id="308" r:id="rId13"/>
    <p:sldId id="313" r:id="rId14"/>
    <p:sldId id="309" r:id="rId15"/>
    <p:sldId id="310" r:id="rId16"/>
    <p:sldId id="311" r:id="rId17"/>
    <p:sldId id="312" r:id="rId18"/>
    <p:sldId id="289" r:id="rId19"/>
    <p:sldId id="301"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AB3E"/>
    <a:srgbClr val="B2FF2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86" autoAdjust="0"/>
  </p:normalViewPr>
  <p:slideViewPr>
    <p:cSldViewPr>
      <p:cViewPr varScale="1">
        <p:scale>
          <a:sx n="75" d="100"/>
          <a:sy n="75" d="100"/>
        </p:scale>
        <p:origin x="-96"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052065D-682B-4ACD-B1F9-38EC9A030869}" type="datetimeFigureOut">
              <a:rPr lang="en-US"/>
              <a:pPr>
                <a:defRPr/>
              </a:pPr>
              <a:t>11/6/2013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8077F170-563F-4E71-B383-47998249E61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ceholder 2"/>
          <p:cNvSpPr>
            <a:spLocks noGrp="1" noRot="1" noChangeAspec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Dendrites are thin structures that arise from the cell body, often extending for hundreds of </a:t>
            </a:r>
            <a:r>
              <a:rPr lang="en-US" dirty="0" err="1" smtClean="0"/>
              <a:t>micrometres</a:t>
            </a:r>
            <a:r>
              <a:rPr lang="en-US" dirty="0" smtClean="0"/>
              <a:t> and branching multiple times, giving rise to a complex "</a:t>
            </a:r>
            <a:r>
              <a:rPr lang="en-US" dirty="0" err="1" smtClean="0"/>
              <a:t>dendritic</a:t>
            </a:r>
            <a:r>
              <a:rPr lang="en-US" dirty="0" smtClean="0"/>
              <a:t> tree". An axon is a special cellular extension that arises from the cell body at a site called the axon hillock</a:t>
            </a:r>
            <a:r>
              <a:rPr lang="en-US" u="none" dirty="0" smtClean="0"/>
              <a:t> </a:t>
            </a:r>
            <a:r>
              <a:rPr lang="en-US" dirty="0" smtClean="0"/>
              <a:t>and travels for a distance, as far as 1 m in humans or even more in other species. The cell body of a neuron frequently gives rise to multiple dendrites, but never to more than one axon, although the axon may branch hundreds of times before it terminates. At the majority of synapses, signals are sent from the axon of one neuron to a dendrite of another. There are, however, many exceptions to these rules: neurons that lack dendrites, neurons that have no axon, synapses that connect an axon to another axon or a dendrite to another dendrite, etc.</a:t>
            </a:r>
            <a:endParaRPr lang="lt-L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solidFill>
                  <a:srgbClr val="660066"/>
                </a:solidFill>
                <a:latin typeface="Tahoma" pitchFamily="-72" charset="0"/>
              </a:rPr>
              <a:t>Myosin tilts and drags the thin filament toward the centre of the </a:t>
            </a:r>
            <a:r>
              <a:rPr lang="en-AU" dirty="0" err="1" smtClean="0">
                <a:solidFill>
                  <a:srgbClr val="660066"/>
                </a:solidFill>
                <a:latin typeface="Tahoma" pitchFamily="-72" charset="0"/>
              </a:rPr>
              <a:t>sarcomere</a:t>
            </a:r>
            <a:r>
              <a:rPr lang="en-AU" dirty="0" smtClean="0">
                <a:solidFill>
                  <a:srgbClr val="660066"/>
                </a:solidFill>
                <a:latin typeface="Tahoma" pitchFamily="-72" charset="0"/>
              </a:rPr>
              <a:t>. This tilting</a:t>
            </a:r>
            <a:r>
              <a:rPr lang="en-AU" baseline="0" dirty="0" smtClean="0">
                <a:solidFill>
                  <a:srgbClr val="660066"/>
                </a:solidFill>
                <a:latin typeface="Tahoma" pitchFamily="-72" charset="0"/>
              </a:rPr>
              <a:t> </a:t>
            </a:r>
            <a:r>
              <a:rPr lang="en-AU" dirty="0" smtClean="0">
                <a:solidFill>
                  <a:srgbClr val="660066"/>
                </a:solidFill>
                <a:latin typeface="Tahoma" pitchFamily="-72" charset="0"/>
              </a:rPr>
              <a:t>of the head is referred to as the power stroke. The pulling of the thin filament past the thick filament shortens the </a:t>
            </a:r>
            <a:r>
              <a:rPr lang="en-AU" dirty="0" err="1" smtClean="0">
                <a:solidFill>
                  <a:srgbClr val="660066"/>
                </a:solidFill>
                <a:latin typeface="Tahoma" pitchFamily="-72" charset="0"/>
              </a:rPr>
              <a:t>sarcomere</a:t>
            </a:r>
            <a:r>
              <a:rPr lang="en-AU" dirty="0" smtClean="0">
                <a:solidFill>
                  <a:srgbClr val="660066"/>
                </a:solidFill>
                <a:latin typeface="Tahoma" pitchFamily="-72" charset="0"/>
              </a:rPr>
              <a:t> and generates force. During this sliding (contraction), the thin filaments move toward the centre of the </a:t>
            </a:r>
            <a:r>
              <a:rPr lang="en-AU" dirty="0" err="1" smtClean="0">
                <a:solidFill>
                  <a:srgbClr val="660066"/>
                </a:solidFill>
                <a:latin typeface="Tahoma" pitchFamily="-72" charset="0"/>
              </a:rPr>
              <a:t>sarcomere</a:t>
            </a:r>
            <a:r>
              <a:rPr lang="en-AU" dirty="0" smtClean="0">
                <a:solidFill>
                  <a:srgbClr val="660066"/>
                </a:solidFill>
                <a:latin typeface="Tahoma" pitchFamily="-72" charset="0"/>
              </a:rPr>
              <a:t> and protrude into the H-zone, ultimately overlapping. When this occurs, the H zone is no longer visible.</a:t>
            </a:r>
          </a:p>
          <a:p>
            <a:endParaRPr lang="en-US" dirty="0"/>
          </a:p>
        </p:txBody>
      </p:sp>
      <p:sp>
        <p:nvSpPr>
          <p:cNvPr id="4" name="Slide Number Placeholder 3"/>
          <p:cNvSpPr>
            <a:spLocks noGrp="1"/>
          </p:cNvSpPr>
          <p:nvPr>
            <p:ph type="sldNum" sz="quarter" idx="10"/>
          </p:nvPr>
        </p:nvSpPr>
        <p:spPr/>
        <p:txBody>
          <a:bodyPr/>
          <a:lstStyle/>
          <a:p>
            <a:pPr>
              <a:defRPr/>
            </a:pPr>
            <a:fld id="{8077F170-563F-4E71-B383-47998249E612}"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solidFill>
                  <a:srgbClr val="660066"/>
                </a:solidFill>
                <a:latin typeface="Tahoma" pitchFamily="-72" charset="0"/>
              </a:rPr>
              <a:t>Immediately after the myosin head tilts, it breaks away from the active site, rotates back to its original position, and attaches to a new active site farther along the </a:t>
            </a:r>
            <a:r>
              <a:rPr lang="en-AU" dirty="0" err="1" smtClean="0">
                <a:solidFill>
                  <a:srgbClr val="660066"/>
                </a:solidFill>
                <a:latin typeface="Tahoma" pitchFamily="-72" charset="0"/>
              </a:rPr>
              <a:t>actin</a:t>
            </a:r>
            <a:r>
              <a:rPr lang="en-AU" dirty="0" smtClean="0">
                <a:solidFill>
                  <a:srgbClr val="660066"/>
                </a:solidFill>
                <a:latin typeface="Tahoma" pitchFamily="-72" charset="0"/>
              </a:rPr>
              <a:t> filament.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AU" dirty="0" smtClean="0">
              <a:solidFill>
                <a:srgbClr val="660066"/>
              </a:solidFill>
              <a:latin typeface="Tahoma" pitchFamily="-72"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solidFill>
                  <a:srgbClr val="660066"/>
                </a:solidFill>
                <a:latin typeface="Tahoma" pitchFamily="-72" charset="0"/>
              </a:rPr>
              <a:t>Repeated attachments and power strokes cause the filaments to slide past one another, giving rise to the term </a:t>
            </a:r>
            <a:r>
              <a:rPr lang="en-AU" i="1" dirty="0" smtClean="0">
                <a:solidFill>
                  <a:srgbClr val="660066"/>
                </a:solidFill>
                <a:latin typeface="Tahoma" pitchFamily="-72" charset="0"/>
              </a:rPr>
              <a:t>sliding filament theory</a:t>
            </a:r>
            <a:r>
              <a:rPr lang="en-AU" dirty="0" smtClean="0">
                <a:solidFill>
                  <a:srgbClr val="660066"/>
                </a:solidFill>
                <a:latin typeface="Tahoma" pitchFamily="-72" charset="0"/>
              </a:rPr>
              <a:t>. This process continues until the ends of the myosin filaments reaches the Z-disks, or until the Calcium is pumped back into the </a:t>
            </a:r>
            <a:r>
              <a:rPr lang="en-AU" dirty="0" err="1" smtClean="0">
                <a:solidFill>
                  <a:srgbClr val="660066"/>
                </a:solidFill>
                <a:latin typeface="Tahoma" pitchFamily="-72" charset="0"/>
              </a:rPr>
              <a:t>sarcoplasmic</a:t>
            </a:r>
            <a:r>
              <a:rPr lang="en-AU" dirty="0" smtClean="0">
                <a:solidFill>
                  <a:srgbClr val="660066"/>
                </a:solidFill>
                <a:latin typeface="Tahoma" pitchFamily="-72" charset="0"/>
              </a:rPr>
              <a:t> reticulum.</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077F170-563F-4E71-B383-47998249E612}"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If there is energy available myosin returns to the original position repeating the previous steps creating the sliding filament action </a:t>
            </a:r>
          </a:p>
          <a:p>
            <a:endParaRPr lang="en-US" dirty="0"/>
          </a:p>
        </p:txBody>
      </p:sp>
      <p:sp>
        <p:nvSpPr>
          <p:cNvPr id="4" name="Slide Number Placeholder 3"/>
          <p:cNvSpPr>
            <a:spLocks noGrp="1"/>
          </p:cNvSpPr>
          <p:nvPr>
            <p:ph type="sldNum" sz="quarter" idx="10"/>
          </p:nvPr>
        </p:nvSpPr>
        <p:spPr/>
        <p:txBody>
          <a:bodyPr/>
          <a:lstStyle/>
          <a:p>
            <a:pPr>
              <a:defRPr/>
            </a:pPr>
            <a:fld id="{8077F170-563F-4E71-B383-47998249E612}" type="slidenum">
              <a:rPr lang="en-US" smtClean="0"/>
              <a:pPr>
                <a:defRPr/>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ceholder 2"/>
          <p:cNvSpPr>
            <a:spLocks noGrp="1" noRot="1" noChangeAspec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AU" sz="3200" dirty="0" smtClean="0">
                <a:solidFill>
                  <a:srgbClr val="660066"/>
                </a:solidFill>
                <a:latin typeface="Tahoma" pitchFamily="-72" charset="0"/>
              </a:rPr>
              <a:t>Neurotransmitters are chemicals that are used for communication between a neuron at the synapse and another cell.</a:t>
            </a:r>
            <a:endParaRPr lang="lt-LT" sz="3200" dirty="0" smtClean="0">
              <a:solidFill>
                <a:srgbClr val="660066"/>
              </a:solidFill>
              <a:latin typeface="Tahoma" pitchFamily="-72" charset="0"/>
            </a:endParaRPr>
          </a:p>
          <a:p>
            <a:pPr>
              <a:spcBef>
                <a:spcPct val="0"/>
              </a:spcBef>
            </a:pPr>
            <a:r>
              <a:rPr lang="lt-LT" sz="3200" dirty="0" smtClean="0"/>
              <a:t>Acetylcholine </a:t>
            </a:r>
            <a:r>
              <a:rPr lang="lt-LT" sz="3200" dirty="0"/>
              <a:t>is carried in little vesicles at the end of the neuron. The nerve impulse comes down the neuron and releases the acetylcholine, a neurotransmitter, into the space or the cleft. The acetylcholine crosses the cleft and enters the motor end plate through a specific receptor designed to accept the acetylcholine. Once the acetylcholine enters the motor end plate acetylcholinesterase is released. Acetylcholinesterase breaks down the acetylcholine and the process stops.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solidFill>
                  <a:srgbClr val="660066"/>
                </a:solidFill>
                <a:latin typeface="Tahoma" pitchFamily="-72" charset="0"/>
              </a:rPr>
              <a:t>When muscle contracts, muscle fibres shorten. How do they shorten? The explanation for this phenomenon is termed the Sliding Filament Theory.</a:t>
            </a:r>
          </a:p>
        </p:txBody>
      </p:sp>
      <p:sp>
        <p:nvSpPr>
          <p:cNvPr id="4" name="Slide Number Placeholder 3"/>
          <p:cNvSpPr>
            <a:spLocks noGrp="1"/>
          </p:cNvSpPr>
          <p:nvPr>
            <p:ph type="sldNum" sz="quarter" idx="10"/>
          </p:nvPr>
        </p:nvSpPr>
        <p:spPr/>
        <p:txBody>
          <a:bodyPr/>
          <a:lstStyle/>
          <a:p>
            <a:pPr>
              <a:defRPr/>
            </a:pPr>
            <a:fld id="{8077F170-563F-4E71-B383-47998249E612}"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Myofibril</a:t>
            </a:r>
          </a:p>
          <a:p>
            <a:r>
              <a:rPr lang="en-US" dirty="0" err="1" smtClean="0"/>
              <a:t>Sarcomere</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Myofilament</a:t>
            </a:r>
            <a:endParaRPr lang="en-US" dirty="0" smtClean="0"/>
          </a:p>
          <a:p>
            <a:r>
              <a:rPr lang="en-US" dirty="0" err="1" smtClean="0"/>
              <a:t>Actin</a:t>
            </a:r>
            <a:r>
              <a:rPr lang="en-US" baseline="0" dirty="0" smtClean="0"/>
              <a:t> and myosin</a:t>
            </a:r>
          </a:p>
          <a:p>
            <a:r>
              <a:rPr lang="en-US" baseline="0" dirty="0" smtClean="0"/>
              <a:t>H zone</a:t>
            </a:r>
          </a:p>
          <a:p>
            <a:r>
              <a:rPr lang="en-US" baseline="0" dirty="0" smtClean="0"/>
              <a:t>A band</a:t>
            </a:r>
          </a:p>
          <a:p>
            <a:r>
              <a:rPr lang="en-US" baseline="0" dirty="0" smtClean="0"/>
              <a:t>Z line</a:t>
            </a:r>
          </a:p>
          <a:p>
            <a:r>
              <a:rPr lang="en-AU" dirty="0" smtClean="0">
                <a:solidFill>
                  <a:srgbClr val="660066"/>
                </a:solidFill>
                <a:latin typeface="Tahoma" pitchFamily="-72" charset="0"/>
              </a:rPr>
              <a:t>(</a:t>
            </a:r>
            <a:r>
              <a:rPr lang="en-AU" b="1" dirty="0" err="1" smtClean="0">
                <a:solidFill>
                  <a:srgbClr val="660066"/>
                </a:solidFill>
                <a:latin typeface="Tahoma" pitchFamily="-72" charset="0"/>
              </a:rPr>
              <a:t>Tropomyosin</a:t>
            </a:r>
            <a:r>
              <a:rPr lang="en-AU" dirty="0" smtClean="0">
                <a:solidFill>
                  <a:srgbClr val="660066"/>
                </a:solidFill>
                <a:latin typeface="Tahoma" pitchFamily="-72" charset="0"/>
              </a:rPr>
              <a:t> is an </a:t>
            </a:r>
            <a:r>
              <a:rPr lang="en-AU" dirty="0" err="1" smtClean="0">
                <a:solidFill>
                  <a:srgbClr val="660066"/>
                </a:solidFill>
                <a:latin typeface="Tahoma" pitchFamily="-72" charset="0"/>
              </a:rPr>
              <a:t>actin</a:t>
            </a:r>
            <a:r>
              <a:rPr lang="en-AU" dirty="0" smtClean="0">
                <a:solidFill>
                  <a:srgbClr val="660066"/>
                </a:solidFill>
                <a:latin typeface="Tahoma" pitchFamily="-72" charset="0"/>
              </a:rPr>
              <a:t>-binding protein that regulates </a:t>
            </a:r>
            <a:r>
              <a:rPr lang="en-AU" dirty="0" err="1" smtClean="0">
                <a:solidFill>
                  <a:srgbClr val="660066"/>
                </a:solidFill>
                <a:latin typeface="Tahoma" pitchFamily="-72" charset="0"/>
              </a:rPr>
              <a:t>actin</a:t>
            </a:r>
            <a:r>
              <a:rPr lang="en-AU" dirty="0" smtClean="0">
                <a:solidFill>
                  <a:srgbClr val="660066"/>
                </a:solidFill>
                <a:latin typeface="Tahoma" pitchFamily="-72" charset="0"/>
              </a:rPr>
              <a:t> mechanics.)</a:t>
            </a:r>
            <a:r>
              <a:rPr lang="en-AU" sz="2000" dirty="0" smtClean="0">
                <a:latin typeface="Calibri" pitchFamily="-72" charset="0"/>
              </a:rPr>
              <a:t> </a:t>
            </a:r>
          </a:p>
          <a:p>
            <a:r>
              <a:rPr lang="en-AU" b="1" dirty="0" err="1" smtClean="0">
                <a:solidFill>
                  <a:srgbClr val="660066"/>
                </a:solidFill>
                <a:latin typeface="Tahoma" pitchFamily="-72" charset="0"/>
              </a:rPr>
              <a:t>Troponin</a:t>
            </a:r>
            <a:r>
              <a:rPr lang="en-AU" dirty="0" smtClean="0">
                <a:solidFill>
                  <a:srgbClr val="660066"/>
                </a:solidFill>
                <a:latin typeface="Tahoma" pitchFamily="-72" charset="0"/>
              </a:rPr>
              <a:t> is a complex of three proteins that is integral to muscle contraction in skeletal and cardiac muscle, but not smooth muscle. </a:t>
            </a:r>
            <a:r>
              <a:rPr lang="en-AU" dirty="0" err="1" smtClean="0">
                <a:solidFill>
                  <a:srgbClr val="660066"/>
                </a:solidFill>
                <a:latin typeface="Tahoma" pitchFamily="-72" charset="0"/>
              </a:rPr>
              <a:t>Troponin</a:t>
            </a:r>
            <a:r>
              <a:rPr lang="en-AU" dirty="0" smtClean="0">
                <a:solidFill>
                  <a:srgbClr val="660066"/>
                </a:solidFill>
                <a:latin typeface="Tahoma" pitchFamily="-72" charset="0"/>
              </a:rPr>
              <a:t> is attached to the protein </a:t>
            </a:r>
            <a:r>
              <a:rPr lang="en-AU" dirty="0" err="1" smtClean="0">
                <a:solidFill>
                  <a:srgbClr val="660066"/>
                </a:solidFill>
                <a:latin typeface="Tahoma" pitchFamily="-72" charset="0"/>
              </a:rPr>
              <a:t>tropomyosin</a:t>
            </a:r>
            <a:r>
              <a:rPr lang="en-AU" dirty="0" smtClean="0">
                <a:solidFill>
                  <a:srgbClr val="660066"/>
                </a:solidFill>
                <a:latin typeface="Tahoma" pitchFamily="-72" charset="0"/>
              </a:rPr>
              <a:t> and lies within the groove between </a:t>
            </a:r>
            <a:r>
              <a:rPr lang="en-AU" dirty="0" err="1" smtClean="0">
                <a:solidFill>
                  <a:srgbClr val="660066"/>
                </a:solidFill>
                <a:latin typeface="Tahoma" pitchFamily="-72" charset="0"/>
              </a:rPr>
              <a:t>actin</a:t>
            </a:r>
            <a:r>
              <a:rPr lang="en-AU" dirty="0" smtClean="0">
                <a:solidFill>
                  <a:srgbClr val="660066"/>
                </a:solidFill>
                <a:latin typeface="Tahoma" pitchFamily="-72" charset="0"/>
              </a:rPr>
              <a:t> filaments in muscle tissue. In a relaxed muscle, </a:t>
            </a:r>
            <a:r>
              <a:rPr lang="en-AU" dirty="0" err="1" smtClean="0">
                <a:solidFill>
                  <a:srgbClr val="660066"/>
                </a:solidFill>
                <a:latin typeface="Tahoma" pitchFamily="-72" charset="0"/>
              </a:rPr>
              <a:t>tropomyosin</a:t>
            </a:r>
            <a:r>
              <a:rPr lang="en-AU" dirty="0" smtClean="0">
                <a:solidFill>
                  <a:srgbClr val="660066"/>
                </a:solidFill>
                <a:latin typeface="Tahoma" pitchFamily="-72" charset="0"/>
              </a:rPr>
              <a:t> blocks the attachment site for the myosin </a:t>
            </a:r>
            <a:r>
              <a:rPr lang="en-AU" dirty="0" err="1" smtClean="0">
                <a:solidFill>
                  <a:srgbClr val="660066"/>
                </a:solidFill>
                <a:latin typeface="Tahoma" pitchFamily="-72" charset="0"/>
              </a:rPr>
              <a:t>crossbridge</a:t>
            </a:r>
            <a:r>
              <a:rPr lang="en-AU" dirty="0" smtClean="0">
                <a:solidFill>
                  <a:srgbClr val="660066"/>
                </a:solidFill>
                <a:latin typeface="Tahoma" pitchFamily="-72" charset="0"/>
              </a:rPr>
              <a:t>, thus preventing contraction. </a:t>
            </a:r>
          </a:p>
          <a:p>
            <a:pPr marL="342900" indent="-342900">
              <a:lnSpc>
                <a:spcPct val="95000"/>
              </a:lnSpc>
              <a:spcBef>
                <a:spcPct val="20000"/>
              </a:spcBef>
              <a:buClr>
                <a:srgbClr val="00FF00"/>
              </a:buClr>
              <a:buSzPct val="65000"/>
              <a:buFont typeface="Wingdings" pitchFamily="-72" charset="2"/>
              <a:buChar char="§"/>
            </a:pPr>
            <a:r>
              <a:rPr lang="en-AU" sz="1200" dirty="0" smtClean="0">
                <a:solidFill>
                  <a:srgbClr val="660066"/>
                </a:solidFill>
                <a:latin typeface="Tahoma" pitchFamily="-72" charset="0"/>
              </a:rPr>
              <a:t>The </a:t>
            </a:r>
            <a:r>
              <a:rPr lang="en-AU" sz="1200" i="1" dirty="0" err="1" smtClean="0">
                <a:solidFill>
                  <a:srgbClr val="660066"/>
                </a:solidFill>
                <a:latin typeface="Tahoma" pitchFamily="-72" charset="0"/>
              </a:rPr>
              <a:t>sarcoplasmic</a:t>
            </a:r>
            <a:r>
              <a:rPr lang="en-AU" sz="1200" i="1" dirty="0" smtClean="0">
                <a:solidFill>
                  <a:srgbClr val="660066"/>
                </a:solidFill>
                <a:latin typeface="Tahoma" pitchFamily="-72" charset="0"/>
              </a:rPr>
              <a:t> reticulum</a:t>
            </a:r>
            <a:r>
              <a:rPr lang="en-AU" sz="1200" dirty="0" smtClean="0">
                <a:solidFill>
                  <a:srgbClr val="660066"/>
                </a:solidFill>
                <a:latin typeface="Tahoma" pitchFamily="-72" charset="0"/>
              </a:rPr>
              <a:t> is a special type of smooth ER found in smooth and striated muscle. The only structural difference between this organelle and the smooth endoplasmic reticulum is the medley of protein they have, both bound to their membranes and drifting within the confines of their lumens. This fundamental difference is indicative of their functions: the smooth ER synthesizes molecules and the </a:t>
            </a:r>
            <a:r>
              <a:rPr lang="en-AU" sz="1200" dirty="0" err="1" smtClean="0">
                <a:solidFill>
                  <a:srgbClr val="660066"/>
                </a:solidFill>
                <a:latin typeface="Tahoma" pitchFamily="-72" charset="0"/>
              </a:rPr>
              <a:t>sarcoplasmic</a:t>
            </a:r>
            <a:r>
              <a:rPr lang="en-AU" sz="1200" dirty="0" smtClean="0">
                <a:solidFill>
                  <a:srgbClr val="660066"/>
                </a:solidFill>
                <a:latin typeface="Tahoma" pitchFamily="-72" charset="0"/>
              </a:rPr>
              <a:t> reticulum stores and pumps calcium ions. The </a:t>
            </a:r>
            <a:r>
              <a:rPr lang="en-AU" sz="1200" dirty="0" err="1" smtClean="0">
                <a:solidFill>
                  <a:srgbClr val="660066"/>
                </a:solidFill>
                <a:latin typeface="Tahoma" pitchFamily="-72" charset="0"/>
              </a:rPr>
              <a:t>sarcoplasmic</a:t>
            </a:r>
            <a:r>
              <a:rPr lang="en-AU" sz="1200" dirty="0" smtClean="0">
                <a:solidFill>
                  <a:srgbClr val="660066"/>
                </a:solidFill>
                <a:latin typeface="Tahoma" pitchFamily="-72" charset="0"/>
              </a:rPr>
              <a:t> reticulum contains large stores of calcium, which it sequesters and then releases when the cell is depolarized. This has the effect of triggering muscle contraction.</a:t>
            </a:r>
          </a:p>
          <a:p>
            <a:r>
              <a:rPr lang="en-US" baseline="0" dirty="0" err="1" smtClean="0"/>
              <a:t>Calcimu</a:t>
            </a:r>
            <a:r>
              <a:rPr lang="en-US" baseline="0" dirty="0" smtClean="0"/>
              <a:t> ions</a:t>
            </a:r>
          </a:p>
          <a:p>
            <a:r>
              <a:rPr lang="en-US" baseline="0" dirty="0" smtClean="0"/>
              <a:t>ATP</a:t>
            </a:r>
            <a:endParaRPr lang="en-US" dirty="0"/>
          </a:p>
        </p:txBody>
      </p:sp>
      <p:sp>
        <p:nvSpPr>
          <p:cNvPr id="4" name="Slide Number Placeholder 3"/>
          <p:cNvSpPr>
            <a:spLocks noGrp="1"/>
          </p:cNvSpPr>
          <p:nvPr>
            <p:ph type="sldNum" sz="quarter" idx="10"/>
          </p:nvPr>
        </p:nvSpPr>
        <p:spPr/>
        <p:txBody>
          <a:bodyPr/>
          <a:lstStyle/>
          <a:p>
            <a:pPr>
              <a:defRPr/>
            </a:pPr>
            <a:fld id="{8077F170-563F-4E71-B383-47998249E612}"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dirty="0" smtClean="0"/>
              <a:t>There are 2 kinds of </a:t>
            </a:r>
            <a:r>
              <a:rPr lang="en-AU" dirty="0" err="1" smtClean="0"/>
              <a:t>myofilaments</a:t>
            </a:r>
            <a:r>
              <a:rPr lang="en-AU" dirty="0" smtClean="0"/>
              <a:t>:</a:t>
            </a:r>
            <a:endParaRPr lang="en-US" dirty="0" smtClean="0"/>
          </a:p>
          <a:p>
            <a:pPr>
              <a:spcBef>
                <a:spcPct val="0"/>
              </a:spcBef>
            </a:pPr>
            <a:r>
              <a:rPr lang="en-AU" dirty="0" smtClean="0"/>
              <a:t>	(Thick and Thin)</a:t>
            </a:r>
            <a:endParaRPr lang="en-US" dirty="0" smtClean="0"/>
          </a:p>
          <a:p>
            <a:pPr lvl="1">
              <a:spcBef>
                <a:spcPct val="0"/>
              </a:spcBef>
            </a:pPr>
            <a:r>
              <a:rPr lang="en-AU" dirty="0" smtClean="0"/>
              <a:t>Myosin: thick filaments</a:t>
            </a:r>
            <a:endParaRPr lang="en-US" dirty="0" smtClean="0"/>
          </a:p>
          <a:p>
            <a:pPr lvl="1">
              <a:spcBef>
                <a:spcPct val="0"/>
              </a:spcBef>
            </a:pPr>
            <a:r>
              <a:rPr lang="en-AU" dirty="0" err="1" smtClean="0"/>
              <a:t>Actin</a:t>
            </a:r>
            <a:r>
              <a:rPr lang="en-AU" dirty="0" smtClean="0"/>
              <a:t>: thin filaments</a:t>
            </a:r>
            <a:endParaRPr lang="en-US" dirty="0" smtClean="0"/>
          </a:p>
          <a:p>
            <a:pPr lvl="1">
              <a:spcBef>
                <a:spcPct val="0"/>
              </a:spcBef>
            </a:pPr>
            <a:r>
              <a:rPr lang="en-AU" dirty="0" smtClean="0"/>
              <a:t>A unit of thick and thin filaments is known as a </a:t>
            </a:r>
            <a:r>
              <a:rPr lang="en-AU" u="sng" dirty="0" err="1" smtClean="0"/>
              <a:t>Sarcomere</a:t>
            </a:r>
            <a:r>
              <a:rPr lang="en-AU" dirty="0" smtClean="0"/>
              <a:t>.</a:t>
            </a:r>
            <a:endParaRPr lang="en-US" dirty="0" smtClean="0"/>
          </a:p>
          <a:p>
            <a:pPr lvl="1">
              <a:spcBef>
                <a:spcPct val="0"/>
              </a:spcBef>
            </a:pPr>
            <a:r>
              <a:rPr lang="en-AU" dirty="0" smtClean="0"/>
              <a:t>These structures hold the key to muscle contraction. Because of the staggered thin and thick filaments it has the effect as one might pull a rope towards oneself hand over hand.</a:t>
            </a:r>
            <a:endParaRPr lang="en-US" dirty="0" smtClean="0"/>
          </a:p>
          <a:p>
            <a:pPr>
              <a:spcBef>
                <a:spcPct val="0"/>
              </a:spcBef>
            </a:pP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9E5AF9-7F0D-4DE8-8547-36E6B6EFECC0}" type="slidenum">
              <a:rPr lang="en-US">
                <a:ea typeface="ＭＳ Ｐゴシック" pitchFamily="-72" charset="-128"/>
                <a:cs typeface="ＭＳ Ｐゴシック" pitchFamily="-72" charset="-128"/>
              </a:rPr>
              <a:pPr fontAlgn="base">
                <a:spcBef>
                  <a:spcPct val="0"/>
                </a:spcBef>
                <a:spcAft>
                  <a:spcPct val="0"/>
                </a:spcAft>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77F170-563F-4E71-B383-47998249E612}"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77F170-563F-4E71-B383-47998249E612}"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77F170-563F-4E71-B383-47998249E612}"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indent="-342900" algn="l" defTabSz="914400" rtl="0" eaLnBrk="1" fontAlgn="base" latinLnBrk="0" hangingPunct="1">
              <a:lnSpc>
                <a:spcPct val="95000"/>
              </a:lnSpc>
              <a:spcBef>
                <a:spcPct val="20000"/>
              </a:spcBef>
              <a:spcAft>
                <a:spcPct val="0"/>
              </a:spcAft>
              <a:buClr>
                <a:srgbClr val="00FF00"/>
              </a:buClr>
              <a:buSzPct val="65000"/>
              <a:buFont typeface="Wingdings" pitchFamily="-72" charset="2"/>
              <a:buNone/>
              <a:tabLst/>
              <a:defRPr/>
            </a:pPr>
            <a:r>
              <a:rPr lang="en-AU" dirty="0" smtClean="0">
                <a:solidFill>
                  <a:srgbClr val="660066"/>
                </a:solidFill>
                <a:latin typeface="Tahoma" pitchFamily="-72" charset="0"/>
              </a:rPr>
              <a:t>Myosin tilts and drags the thin filament toward the centre of the </a:t>
            </a:r>
            <a:r>
              <a:rPr lang="en-AU" dirty="0" err="1" smtClean="0">
                <a:solidFill>
                  <a:srgbClr val="660066"/>
                </a:solidFill>
                <a:latin typeface="Tahoma" pitchFamily="-72" charset="0"/>
              </a:rPr>
              <a:t>sarcomere</a:t>
            </a:r>
            <a:r>
              <a:rPr lang="en-AU" dirty="0" smtClean="0">
                <a:solidFill>
                  <a:srgbClr val="660066"/>
                </a:solidFill>
                <a:latin typeface="Tahoma" pitchFamily="-72" charset="0"/>
              </a:rPr>
              <a:t>. This tilting</a:t>
            </a:r>
            <a:r>
              <a:rPr lang="en-AU" baseline="0" dirty="0" smtClean="0">
                <a:solidFill>
                  <a:srgbClr val="660066"/>
                </a:solidFill>
                <a:latin typeface="Tahoma" pitchFamily="-72" charset="0"/>
              </a:rPr>
              <a:t> </a:t>
            </a:r>
            <a:r>
              <a:rPr lang="en-AU" dirty="0" smtClean="0">
                <a:solidFill>
                  <a:srgbClr val="660066"/>
                </a:solidFill>
                <a:latin typeface="Tahoma" pitchFamily="-72" charset="0"/>
              </a:rPr>
              <a:t>of the head is referred to as the power stroke. The pulling of the thin filament past the thick filament shortens the </a:t>
            </a:r>
            <a:r>
              <a:rPr lang="en-AU" dirty="0" err="1" smtClean="0">
                <a:solidFill>
                  <a:srgbClr val="660066"/>
                </a:solidFill>
                <a:latin typeface="Tahoma" pitchFamily="-72" charset="0"/>
              </a:rPr>
              <a:t>sarcomere</a:t>
            </a:r>
            <a:r>
              <a:rPr lang="en-AU" dirty="0" smtClean="0">
                <a:solidFill>
                  <a:srgbClr val="660066"/>
                </a:solidFill>
                <a:latin typeface="Tahoma" pitchFamily="-72" charset="0"/>
              </a:rPr>
              <a:t> and generates force.</a:t>
            </a:r>
          </a:p>
          <a:p>
            <a:pPr marL="342900" indent="-342900">
              <a:lnSpc>
                <a:spcPct val="95000"/>
              </a:lnSpc>
              <a:spcBef>
                <a:spcPct val="20000"/>
              </a:spcBef>
              <a:buClr>
                <a:srgbClr val="00FF00"/>
              </a:buClr>
              <a:buSzPct val="65000"/>
              <a:buFont typeface="Wingdings" pitchFamily="-72" charset="2"/>
              <a:buNone/>
            </a:pPr>
            <a:r>
              <a:rPr lang="en-AU" dirty="0" smtClean="0">
                <a:solidFill>
                  <a:srgbClr val="660066"/>
                </a:solidFill>
                <a:latin typeface="Tahoma" pitchFamily="-72" charset="0"/>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077F170-563F-4E71-B383-47998249E612}"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9F11220-8213-448F-84B1-AFCDBEE5E3BD}"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139500-6153-4DB6-ADE5-E0DEAF6A053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CBC69D-3B40-40DF-AFFC-0607C6C19A1C}"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86E0D5-EE8E-40B1-8B59-4733EC996A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365589-17E5-4CB6-8DD8-9F7EF2BDF0F4}"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39095B-CF7B-4EAF-8B14-19F1301A030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endParaRPr lang="en-US" noProof="0"/>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44C5A649-F9D3-4616-8262-8782A89B698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834B17D9-2C1E-45D4-A865-5DA81225673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B20F64-9EA7-4C70-8866-985CB44C6719}"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9AC3F-0491-442F-B02A-99A543FFE1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128994-6A16-4E31-9592-DD49A39FE968}"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40CE6C-EB41-4FF7-8BCD-0150D39AFFD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326BA3-5973-4765-A31F-CA6B5F8E2C1F}"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43C9D4-6F84-41C9-A75F-F05036E72F8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955B0B-7618-4B30-AEC7-BEF49FE77C36}" type="datetimeFigureOut">
              <a:rPr lang="en-US"/>
              <a:pPr>
                <a:defRPr/>
              </a:pPr>
              <a:t>11/6/2013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18C2956-BFC1-49B3-BC1A-84774C2374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362F683-A747-4874-A97B-95F81E21B122}" type="datetimeFigureOut">
              <a:rPr lang="en-US"/>
              <a:pPr>
                <a:defRPr/>
              </a:pPr>
              <a:t>11/6/2013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87CDDA9-1EC7-406C-A8DA-B4C0FDCFC4B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F6A8DB-3FAD-42D4-B224-97139EE844E6}" type="datetimeFigureOut">
              <a:rPr lang="en-US"/>
              <a:pPr>
                <a:defRPr/>
              </a:pPr>
              <a:t>11/6/2013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92B4BD1-2FC2-45B7-A264-2A6E12920C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D3EA3C-29A9-4AD2-B53C-DF5F29977118}"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D6C325-2E50-4C8B-BEA6-C88E78CE68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02E6B5-702F-4F9A-9EEB-5FB6AF254EBC}"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A1FD7B-4DF5-4C3D-9CBC-661DFDF665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BBB8A0CF-5C4A-4DC4-B359-8766D1BD2FC1}" type="datetimeFigureOut">
              <a:rPr lang="en-US"/>
              <a:pPr>
                <a:defRPr/>
              </a:pPr>
              <a:t>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5D82CA36-568B-4B74-B061-DA468335A0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txStyles>
    <p:titleStyle>
      <a:lvl1pPr algn="ctr" rtl="0" fontAlgn="base">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fontAlgn="base">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fontAlgn="base">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fontAlgn="base">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fontAlgn="base">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fontAlgn="base">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hzXVe4RS8-A" TargetMode="External"/><Relationship Id="rId2" Type="http://schemas.openxmlformats.org/officeDocument/2006/relationships/hyperlink" Target="http://upload.wikimedia.org/wikipedia/commons/1/10/Muskel-molekulartranslation.png" TargetMode="External"/><Relationship Id="rId1" Type="http://schemas.openxmlformats.org/officeDocument/2006/relationships/slideLayout" Target="../slideLayouts/slideLayout7.xml"/><Relationship Id="rId5" Type="http://schemas.openxmlformats.org/officeDocument/2006/relationships/hyperlink" Target="http://www.youtube.com/watch?v=e3Nq-P1ww5E&amp;feature=related" TargetMode="External"/><Relationship Id="rId4" Type="http://schemas.openxmlformats.org/officeDocument/2006/relationships/hyperlink" Target="http://www.youtube.com/watch?v=EdHzKYDxrK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85800" y="533400"/>
            <a:ext cx="7772400" cy="1470025"/>
          </a:xfrm>
        </p:spPr>
        <p:txBody>
          <a:bodyPr/>
          <a:lstStyle/>
          <a:p>
            <a:r>
              <a:rPr lang="lt-LT" b="1" dirty="0" smtClean="0"/>
              <a:t>Neuromuscular </a:t>
            </a:r>
            <a:r>
              <a:rPr lang="lt-LT" b="1" dirty="0"/>
              <a:t>Function</a:t>
            </a:r>
          </a:p>
        </p:txBody>
      </p:sp>
      <p:sp>
        <p:nvSpPr>
          <p:cNvPr id="3" name="Subtitle 2"/>
          <p:cNvSpPr>
            <a:spLocks noGrp="1"/>
          </p:cNvSpPr>
          <p:nvPr>
            <p:ph type="subTitle" idx="1"/>
          </p:nvPr>
        </p:nvSpPr>
        <p:spPr>
          <a:xfrm>
            <a:off x="1371600" y="2590800"/>
            <a:ext cx="6400800" cy="2438400"/>
          </a:xfrm>
        </p:spPr>
        <p:txBody>
          <a:bodyPr/>
          <a:lstStyle/>
          <a:p>
            <a:pPr>
              <a:buFontTx/>
              <a:buChar char="-"/>
            </a:pPr>
            <a:r>
              <a:rPr lang="en-US" b="1" dirty="0" smtClean="0">
                <a:solidFill>
                  <a:schemeClr val="tx1"/>
                </a:solidFill>
              </a:rPr>
              <a:t>Neuron</a:t>
            </a:r>
          </a:p>
          <a:p>
            <a:pPr>
              <a:buFontTx/>
              <a:buChar char="-"/>
            </a:pPr>
            <a:r>
              <a:rPr lang="lt-LT" b="1" dirty="0" smtClean="0">
                <a:solidFill>
                  <a:schemeClr val="tx1"/>
                </a:solidFill>
              </a:rPr>
              <a:t>Motor </a:t>
            </a:r>
            <a:r>
              <a:rPr lang="lt-LT" b="1" dirty="0">
                <a:solidFill>
                  <a:schemeClr val="tx1"/>
                </a:solidFill>
              </a:rPr>
              <a:t>Unit</a:t>
            </a:r>
          </a:p>
          <a:p>
            <a:pPr>
              <a:buFontTx/>
              <a:buChar char="-"/>
            </a:pPr>
            <a:r>
              <a:rPr lang="lt-LT" b="1" dirty="0">
                <a:solidFill>
                  <a:schemeClr val="tx1"/>
                </a:solidFill>
              </a:rPr>
              <a:t>Neurotransmitters</a:t>
            </a:r>
          </a:p>
          <a:p>
            <a:pPr>
              <a:buFontTx/>
              <a:buChar char="-"/>
            </a:pPr>
            <a:r>
              <a:rPr lang="lt-LT" b="1" dirty="0">
                <a:solidFill>
                  <a:schemeClr val="tx1"/>
                </a:solidFill>
              </a:rPr>
              <a:t> Muscle contraction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611560" y="908720"/>
            <a:ext cx="7896225" cy="5572125"/>
          </a:xfrm>
          <a:prstGeom prst="rect">
            <a:avLst/>
          </a:prstGeom>
          <a:noFill/>
          <a:ln w="9525">
            <a:noFill/>
            <a:miter lim="800000"/>
            <a:headEnd/>
            <a:tailEnd/>
          </a:ln>
        </p:spPr>
      </p:pic>
      <p:sp>
        <p:nvSpPr>
          <p:cNvPr id="6" name="Rectangle 5"/>
          <p:cNvSpPr/>
          <p:nvPr/>
        </p:nvSpPr>
        <p:spPr>
          <a:xfrm>
            <a:off x="683568" y="476672"/>
            <a:ext cx="7920880" cy="461665"/>
          </a:xfrm>
          <a:prstGeom prst="rect">
            <a:avLst/>
          </a:prstGeom>
        </p:spPr>
        <p:txBody>
          <a:bodyPr wrap="square">
            <a:spAutoFit/>
          </a:bodyPr>
          <a:lstStyle/>
          <a:p>
            <a:pPr algn="ctr"/>
            <a:r>
              <a:rPr lang="en-US" sz="2400" dirty="0" smtClean="0">
                <a:solidFill>
                  <a:schemeClr val="bg1"/>
                </a:solidFill>
                <a:latin typeface="+mn-lt"/>
              </a:rPr>
              <a:t>This prevents the blocking action of </a:t>
            </a:r>
            <a:r>
              <a:rPr lang="en-US" sz="2400" dirty="0" err="1" smtClean="0">
                <a:solidFill>
                  <a:schemeClr val="bg1"/>
                </a:solidFill>
                <a:latin typeface="+mn-lt"/>
              </a:rPr>
              <a:t>tropomyosin</a:t>
            </a:r>
            <a:endParaRPr lang="en-US" sz="2400" dirty="0">
              <a:solidFill>
                <a:schemeClr val="bg1"/>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899592" y="980728"/>
            <a:ext cx="7620000" cy="5305425"/>
          </a:xfrm>
          <a:prstGeom prst="rect">
            <a:avLst/>
          </a:prstGeom>
          <a:noFill/>
          <a:ln w="9525">
            <a:noFill/>
            <a:miter lim="800000"/>
            <a:headEnd/>
            <a:tailEnd/>
          </a:ln>
        </p:spPr>
      </p:pic>
      <p:sp>
        <p:nvSpPr>
          <p:cNvPr id="7" name="Rectangle 6"/>
          <p:cNvSpPr/>
          <p:nvPr/>
        </p:nvSpPr>
        <p:spPr>
          <a:xfrm>
            <a:off x="2320765" y="548680"/>
            <a:ext cx="4825359" cy="400110"/>
          </a:xfrm>
          <a:prstGeom prst="rect">
            <a:avLst/>
          </a:prstGeom>
        </p:spPr>
        <p:txBody>
          <a:bodyPr wrap="none">
            <a:spAutoFit/>
          </a:bodyPr>
          <a:lstStyle/>
          <a:p>
            <a:pPr algn="ctr"/>
            <a:r>
              <a:rPr lang="en-US" sz="2000" b="1" dirty="0" smtClean="0">
                <a:solidFill>
                  <a:schemeClr val="bg1"/>
                </a:solidFill>
              </a:rPr>
              <a:t>Myosin can now reach to bind to </a:t>
            </a:r>
            <a:r>
              <a:rPr lang="en-US" sz="2000" b="1" dirty="0" err="1" smtClean="0">
                <a:solidFill>
                  <a:schemeClr val="bg1"/>
                </a:solidFill>
              </a:rPr>
              <a:t>actin</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9218" name="Picture 2"/>
          <p:cNvPicPr>
            <a:picLocks noChangeAspect="1" noChangeArrowheads="1"/>
          </p:cNvPicPr>
          <p:nvPr/>
        </p:nvPicPr>
        <p:blipFill>
          <a:blip r:embed="rId3" cstate="print"/>
          <a:srcRect/>
          <a:stretch>
            <a:fillRect/>
          </a:stretch>
        </p:blipFill>
        <p:spPr bwMode="auto">
          <a:xfrm>
            <a:off x="971600" y="908720"/>
            <a:ext cx="7488832" cy="5767261"/>
          </a:xfrm>
          <a:prstGeom prst="rect">
            <a:avLst/>
          </a:prstGeom>
          <a:noFill/>
          <a:ln w="9525">
            <a:noFill/>
            <a:miter lim="800000"/>
            <a:headEnd/>
            <a:tailEnd/>
          </a:ln>
        </p:spPr>
      </p:pic>
      <p:sp>
        <p:nvSpPr>
          <p:cNvPr id="6" name="Title 5"/>
          <p:cNvSpPr>
            <a:spLocks noGrp="1"/>
          </p:cNvSpPr>
          <p:nvPr>
            <p:ph type="title"/>
          </p:nvPr>
        </p:nvSpPr>
        <p:spPr>
          <a:xfrm>
            <a:off x="590872" y="385291"/>
            <a:ext cx="8229600" cy="461665"/>
          </a:xfrm>
          <a:prstGeom prst="rect">
            <a:avLst/>
          </a:prstGeom>
        </p:spPr>
        <p:txBody>
          <a:bodyPr wrap="square">
            <a:spAutoFit/>
          </a:bodyPr>
          <a:lstStyle/>
          <a:p>
            <a:r>
              <a:rPr lang="en-US" sz="2400" b="1" dirty="0" smtClean="0">
                <a:solidFill>
                  <a:schemeClr val="bg1"/>
                </a:solidFill>
                <a:latin typeface="+mn-lt"/>
              </a:rPr>
              <a:t>Myosin binds to </a:t>
            </a:r>
            <a:r>
              <a:rPr lang="en-US" sz="2400" b="1" dirty="0" err="1" smtClean="0">
                <a:solidFill>
                  <a:schemeClr val="bg1"/>
                </a:solidFill>
                <a:latin typeface="+mn-lt"/>
              </a:rPr>
              <a:t>actin</a:t>
            </a:r>
            <a:r>
              <a:rPr lang="en-US" sz="2400" b="1" dirty="0" smtClean="0">
                <a:solidFill>
                  <a:schemeClr val="bg1"/>
                </a:solidFill>
                <a:latin typeface="+mn-lt"/>
              </a:rPr>
              <a:t> and  looses energy (ATP-&gt;ADP</a:t>
            </a:r>
            <a:r>
              <a:rPr lang="en-US" sz="2400" dirty="0" smtClean="0">
                <a:solidFill>
                  <a:schemeClr val="bg1"/>
                </a:solidFill>
                <a:latin typeface="+mn-lt"/>
              </a:rPr>
              <a:t>)</a:t>
            </a:r>
            <a:endParaRPr lang="en-US" sz="2400" dirty="0">
              <a:solidFill>
                <a:schemeClr val="bg1"/>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flipV="1">
            <a:off x="2195736" y="1916832"/>
            <a:ext cx="6264696" cy="4392488"/>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611560" y="620688"/>
            <a:ext cx="4675146" cy="3600400"/>
          </a:xfrm>
          <a:prstGeom prst="rect">
            <a:avLst/>
          </a:prstGeom>
          <a:noFill/>
          <a:ln w="9525">
            <a:noFill/>
            <a:miter lim="800000"/>
            <a:headEnd/>
            <a:tailEnd/>
          </a:ln>
        </p:spPr>
      </p:pic>
      <p:sp>
        <p:nvSpPr>
          <p:cNvPr id="7" name="Rectangle 6"/>
          <p:cNvSpPr/>
          <p:nvPr/>
        </p:nvSpPr>
        <p:spPr>
          <a:xfrm>
            <a:off x="6084168" y="746701"/>
            <a:ext cx="1584176" cy="954107"/>
          </a:xfrm>
          <a:prstGeom prst="rect">
            <a:avLst/>
          </a:prstGeom>
        </p:spPr>
        <p:txBody>
          <a:bodyPr wrap="square">
            <a:spAutoFit/>
          </a:bodyPr>
          <a:lstStyle/>
          <a:p>
            <a:pPr algn="ctr"/>
            <a:r>
              <a:rPr lang="en-AU" sz="2800" b="1" dirty="0" smtClean="0">
                <a:solidFill>
                  <a:schemeClr val="bg1"/>
                </a:solidFill>
                <a:latin typeface="+mn-lt"/>
              </a:rPr>
              <a:t>Power</a:t>
            </a:r>
          </a:p>
          <a:p>
            <a:pPr algn="ctr"/>
            <a:r>
              <a:rPr lang="en-AU" sz="2800" b="1" dirty="0" smtClean="0">
                <a:solidFill>
                  <a:schemeClr val="bg1"/>
                </a:solidFill>
                <a:latin typeface="+mn-lt"/>
              </a:rPr>
              <a:t>stroke</a:t>
            </a:r>
            <a:endParaRPr lang="en-US" sz="2800" b="1" dirty="0">
              <a:solidFill>
                <a:schemeClr val="bg1"/>
              </a:solidFill>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1096376" y="1556792"/>
            <a:ext cx="7220040" cy="4035152"/>
          </a:xfrm>
          <a:prstGeom prst="rect">
            <a:avLst/>
          </a:prstGeom>
          <a:noFill/>
          <a:ln w="9525">
            <a:noFill/>
            <a:miter lim="800000"/>
            <a:headEnd/>
            <a:tailEnd/>
          </a:ln>
        </p:spPr>
      </p:pic>
      <p:sp>
        <p:nvSpPr>
          <p:cNvPr id="4" name="Rectangle 3"/>
          <p:cNvSpPr/>
          <p:nvPr/>
        </p:nvSpPr>
        <p:spPr>
          <a:xfrm>
            <a:off x="1115616" y="581779"/>
            <a:ext cx="7200800" cy="830997"/>
          </a:xfrm>
          <a:prstGeom prst="rect">
            <a:avLst/>
          </a:prstGeom>
        </p:spPr>
        <p:txBody>
          <a:bodyPr wrap="square">
            <a:spAutoFit/>
          </a:bodyPr>
          <a:lstStyle/>
          <a:p>
            <a:pPr algn="ctr"/>
            <a:r>
              <a:rPr lang="en-US" sz="2400" dirty="0" smtClean="0">
                <a:solidFill>
                  <a:schemeClr val="bg1"/>
                </a:solidFill>
                <a:latin typeface="+mn-lt"/>
              </a:rPr>
              <a:t>If there is no energy the cross-bridge remains, myosin is bound to </a:t>
            </a:r>
            <a:r>
              <a:rPr lang="en-US" sz="2400" dirty="0" err="1" smtClean="0">
                <a:solidFill>
                  <a:schemeClr val="bg1"/>
                </a:solidFill>
                <a:latin typeface="+mn-lt"/>
              </a:rPr>
              <a:t>actin</a:t>
            </a:r>
            <a:r>
              <a:rPr lang="en-US" sz="2400" dirty="0" smtClean="0">
                <a:solidFill>
                  <a:schemeClr val="bg1"/>
                </a:solidFill>
                <a:latin typeface="+mn-lt"/>
              </a:rPr>
              <a:t> and no further movement happens</a:t>
            </a:r>
            <a:endParaRPr lang="en-US" sz="2400" dirty="0">
              <a:solidFill>
                <a:schemeClr val="bg1"/>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55412"/>
            <a:ext cx="7992888" cy="400110"/>
          </a:xfrm>
          <a:prstGeom prst="rect">
            <a:avLst/>
          </a:prstGeom>
        </p:spPr>
        <p:txBody>
          <a:bodyPr wrap="square">
            <a:spAutoFit/>
          </a:bodyPr>
          <a:lstStyle/>
          <a:p>
            <a:pPr algn="ctr"/>
            <a:r>
              <a:rPr lang="en-US" sz="2000" dirty="0" smtClean="0">
                <a:solidFill>
                  <a:schemeClr val="bg1"/>
                </a:solidFill>
                <a:latin typeface="+mn-lt"/>
              </a:rPr>
              <a:t>If there is energy (ATP) available new ATP is formed</a:t>
            </a:r>
            <a:endParaRPr lang="en-US" sz="2000" dirty="0">
              <a:solidFill>
                <a:schemeClr val="bg1"/>
              </a:solidFill>
              <a:latin typeface="+mn-lt"/>
            </a:endParaRPr>
          </a:p>
        </p:txBody>
      </p:sp>
      <p:pic>
        <p:nvPicPr>
          <p:cNvPr id="12290" name="Picture 2"/>
          <p:cNvPicPr>
            <a:picLocks noChangeAspect="1" noChangeArrowheads="1"/>
          </p:cNvPicPr>
          <p:nvPr/>
        </p:nvPicPr>
        <p:blipFill>
          <a:blip r:embed="rId3" cstate="print"/>
          <a:srcRect/>
          <a:stretch>
            <a:fillRect/>
          </a:stretch>
        </p:blipFill>
        <p:spPr bwMode="auto">
          <a:xfrm>
            <a:off x="1403648" y="1412776"/>
            <a:ext cx="6724650"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763688" y="1196752"/>
            <a:ext cx="5472608" cy="5132562"/>
          </a:xfrm>
          <a:prstGeom prst="rect">
            <a:avLst/>
          </a:prstGeom>
          <a:noFill/>
          <a:ln w="9525">
            <a:noFill/>
            <a:miter lim="800000"/>
            <a:headEnd/>
            <a:tailEnd/>
          </a:ln>
        </p:spPr>
      </p:pic>
      <p:sp>
        <p:nvSpPr>
          <p:cNvPr id="3" name="Rectangle 2"/>
          <p:cNvSpPr/>
          <p:nvPr/>
        </p:nvSpPr>
        <p:spPr>
          <a:xfrm>
            <a:off x="539552" y="620688"/>
            <a:ext cx="7992888" cy="400110"/>
          </a:xfrm>
          <a:prstGeom prst="rect">
            <a:avLst/>
          </a:prstGeom>
        </p:spPr>
        <p:txBody>
          <a:bodyPr wrap="square">
            <a:spAutoFit/>
          </a:bodyPr>
          <a:lstStyle/>
          <a:p>
            <a:pPr algn="ctr"/>
            <a:r>
              <a:rPr lang="en-US" sz="2000" dirty="0" smtClean="0">
                <a:solidFill>
                  <a:schemeClr val="bg1"/>
                </a:solidFill>
                <a:latin typeface="+mn-lt"/>
              </a:rPr>
              <a:t>Myosin head releases the </a:t>
            </a:r>
            <a:r>
              <a:rPr lang="en-US" sz="2000" dirty="0" err="1" smtClean="0">
                <a:solidFill>
                  <a:schemeClr val="bg1"/>
                </a:solidFill>
                <a:latin typeface="+mn-lt"/>
              </a:rPr>
              <a:t>actin</a:t>
            </a:r>
            <a:r>
              <a:rPr lang="en-US" sz="2000" dirty="0" smtClean="0">
                <a:solidFill>
                  <a:schemeClr val="bg1"/>
                </a:solidFill>
                <a:latin typeface="+mn-lt"/>
              </a:rPr>
              <a:t> when a new ATP is formed</a:t>
            </a:r>
            <a:endParaRPr lang="en-US" sz="2000" dirty="0">
              <a:solidFill>
                <a:schemeClr val="bg1"/>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259632" y="1628800"/>
            <a:ext cx="6572042" cy="4489301"/>
          </a:xfrm>
          <a:prstGeom prst="rect">
            <a:avLst/>
          </a:prstGeom>
          <a:noFill/>
          <a:ln w="9525">
            <a:noFill/>
            <a:miter lim="800000"/>
            <a:headEnd/>
            <a:tailEnd/>
          </a:ln>
        </p:spPr>
      </p:pic>
      <p:sp>
        <p:nvSpPr>
          <p:cNvPr id="3" name="Rectangle 2"/>
          <p:cNvSpPr/>
          <p:nvPr/>
        </p:nvSpPr>
        <p:spPr>
          <a:xfrm>
            <a:off x="683568" y="541129"/>
            <a:ext cx="7992888" cy="1015663"/>
          </a:xfrm>
          <a:prstGeom prst="rect">
            <a:avLst/>
          </a:prstGeom>
        </p:spPr>
        <p:txBody>
          <a:bodyPr wrap="square">
            <a:spAutoFit/>
          </a:bodyPr>
          <a:lstStyle/>
          <a:p>
            <a:pPr algn="ctr"/>
            <a:r>
              <a:rPr lang="en-US" sz="2000" dirty="0" smtClean="0">
                <a:solidFill>
                  <a:schemeClr val="bg1"/>
                </a:solidFill>
                <a:latin typeface="+mn-lt"/>
              </a:rPr>
              <a:t>If Ca</a:t>
            </a:r>
            <a:r>
              <a:rPr lang="en-US" sz="2000" baseline="30000" smtClean="0">
                <a:solidFill>
                  <a:schemeClr val="bg1"/>
                </a:solidFill>
                <a:latin typeface="+mn-lt"/>
              </a:rPr>
              <a:t>++</a:t>
            </a:r>
            <a:r>
              <a:rPr lang="en-US" sz="2000" smtClean="0">
                <a:solidFill>
                  <a:schemeClr val="bg1"/>
                </a:solidFill>
                <a:latin typeface="+mn-lt"/>
              </a:rPr>
              <a:t> </a:t>
            </a:r>
            <a:r>
              <a:rPr lang="en-US" sz="2000" smtClean="0">
                <a:solidFill>
                  <a:schemeClr val="bg1"/>
                </a:solidFill>
                <a:latin typeface="+mn-lt"/>
              </a:rPr>
              <a:t>ions </a:t>
            </a:r>
            <a:r>
              <a:rPr lang="en-US" sz="2000" dirty="0" smtClean="0">
                <a:solidFill>
                  <a:schemeClr val="bg1"/>
                </a:solidFill>
                <a:latin typeface="+mn-lt"/>
              </a:rPr>
              <a:t>is still present the sliding filament activity continues</a:t>
            </a:r>
          </a:p>
          <a:p>
            <a:pPr algn="ctr"/>
            <a:r>
              <a:rPr lang="en-US" sz="2000" dirty="0" smtClean="0">
                <a:solidFill>
                  <a:schemeClr val="bg1"/>
                </a:solidFill>
                <a:latin typeface="+mn-lt"/>
              </a:rPr>
              <a:t>If the </a:t>
            </a:r>
            <a:r>
              <a:rPr lang="en-US" sz="2000" dirty="0" err="1" smtClean="0">
                <a:solidFill>
                  <a:schemeClr val="bg1"/>
                </a:solidFill>
                <a:latin typeface="+mn-lt"/>
              </a:rPr>
              <a:t>AChE</a:t>
            </a:r>
            <a:r>
              <a:rPr lang="en-US" sz="2000" dirty="0" smtClean="0">
                <a:solidFill>
                  <a:schemeClr val="bg1"/>
                </a:solidFill>
                <a:latin typeface="+mn-lt"/>
              </a:rPr>
              <a:t> is released and </a:t>
            </a:r>
            <a:r>
              <a:rPr lang="en-US" sz="2000" dirty="0" err="1" smtClean="0">
                <a:solidFill>
                  <a:schemeClr val="bg1"/>
                </a:solidFill>
                <a:latin typeface="+mn-lt"/>
              </a:rPr>
              <a:t>Sarcoplacmic</a:t>
            </a:r>
            <a:r>
              <a:rPr lang="en-US" sz="2000" dirty="0" smtClean="0">
                <a:solidFill>
                  <a:schemeClr val="bg1"/>
                </a:solidFill>
                <a:latin typeface="+mn-lt"/>
              </a:rPr>
              <a:t> Reticulum takes up the Ca</a:t>
            </a:r>
            <a:r>
              <a:rPr lang="en-US" sz="2000" baseline="30000" dirty="0" smtClean="0">
                <a:solidFill>
                  <a:schemeClr val="bg1"/>
                </a:solidFill>
                <a:latin typeface="+mn-lt"/>
              </a:rPr>
              <a:t>++</a:t>
            </a:r>
            <a:r>
              <a:rPr lang="en-US" sz="2000" dirty="0" smtClean="0">
                <a:solidFill>
                  <a:schemeClr val="bg1"/>
                </a:solidFill>
                <a:latin typeface="+mn-lt"/>
              </a:rPr>
              <a:t> ions myosin cannot bind any more and the muscle contraction stops</a:t>
            </a:r>
            <a:endParaRPr lang="en-US" sz="2000" dirty="0">
              <a:solidFill>
                <a:schemeClr val="bg1"/>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image336"/>
          <p:cNvPicPr>
            <a:picLocks noChangeAspect="1" noChangeArrowheads="1"/>
          </p:cNvPicPr>
          <p:nvPr/>
        </p:nvPicPr>
        <p:blipFill>
          <a:blip r:embed="rId2" cstate="print"/>
          <a:srcRect/>
          <a:stretch>
            <a:fillRect/>
          </a:stretch>
        </p:blipFill>
        <p:spPr bwMode="auto">
          <a:xfrm>
            <a:off x="762000" y="228600"/>
            <a:ext cx="7515225" cy="620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124744"/>
            <a:ext cx="7200800" cy="4001095"/>
          </a:xfrm>
          <a:prstGeom prst="rect">
            <a:avLst/>
          </a:prstGeom>
        </p:spPr>
        <p:txBody>
          <a:bodyPr wrap="square">
            <a:spAutoFit/>
          </a:bodyPr>
          <a:lstStyle/>
          <a:p>
            <a:pPr algn="ctr"/>
            <a:r>
              <a:rPr lang="en-US" sz="2000" b="1" dirty="0" smtClean="0"/>
              <a:t>Resources</a:t>
            </a:r>
          </a:p>
          <a:p>
            <a:endParaRPr lang="en-US" dirty="0" smtClean="0"/>
          </a:p>
          <a:p>
            <a:r>
              <a:rPr lang="en-US" dirty="0" smtClean="0">
                <a:solidFill>
                  <a:schemeClr val="bg1"/>
                </a:solidFill>
              </a:rPr>
              <a:t>www.medcitynews.com/2012/01/biotech-startup-puts-new-spin-on-regenerative-medicine-for-nervous-system-repair/neuron-axon-dendrites/&amp;ig=http://t2.gstatic.com/images?q=tbn:ANd9GcRp_Ye1oEmuP2ribt1YGv1yfBOcTpcil7Q_HfS7DFu-P4QyaQi82c2Gpqo&amp;h=350&amp;w=350&amp;q=dendrites+neuron+axon&amp;babsrc=HP_ss</a:t>
            </a:r>
          </a:p>
          <a:p>
            <a:r>
              <a:rPr lang="en-US" dirty="0" smtClean="0">
                <a:solidFill>
                  <a:schemeClr val="bg1"/>
                </a:solidFill>
                <a:hlinkClick r:id="rId2"/>
              </a:rPr>
              <a:t>http://upload.wikimedia.org/wikipedia/commons/1/10/Muskel-molekulartranslation.png</a:t>
            </a:r>
            <a:endParaRPr lang="en-US" dirty="0" smtClean="0">
              <a:solidFill>
                <a:schemeClr val="bg1"/>
              </a:solidFill>
            </a:endParaRPr>
          </a:p>
          <a:p>
            <a:r>
              <a:rPr lang="en-US" u="sng" dirty="0" smtClean="0">
                <a:solidFill>
                  <a:schemeClr val="bg1"/>
                </a:solidFill>
                <a:hlinkClick r:id="rId3"/>
              </a:rPr>
              <a:t>http://www.youtube.com/watch?v=hzXVe4RS8-A</a:t>
            </a:r>
            <a:endParaRPr lang="en-US" u="sng" dirty="0" smtClean="0">
              <a:solidFill>
                <a:schemeClr val="bg1"/>
              </a:solidFill>
            </a:endParaRPr>
          </a:p>
          <a:p>
            <a:r>
              <a:rPr lang="en-US" u="sng" dirty="0" smtClean="0">
                <a:solidFill>
                  <a:schemeClr val="bg1"/>
                </a:solidFill>
                <a:hlinkClick r:id="rId4"/>
              </a:rPr>
              <a:t>http://www.youtube.com/watch?v=EdHzKYDxrKc</a:t>
            </a:r>
            <a:endParaRPr lang="en-US" u="sng" dirty="0" smtClean="0">
              <a:solidFill>
                <a:schemeClr val="bg1"/>
              </a:solidFill>
            </a:endParaRPr>
          </a:p>
          <a:p>
            <a:r>
              <a:rPr lang="en-US" u="sng" dirty="0" smtClean="0">
                <a:solidFill>
                  <a:schemeClr val="bg1"/>
                </a:solidFill>
                <a:hlinkClick r:id="rId5"/>
              </a:rPr>
              <a:t>http://www.youtube.com/watch?v=e3Nq-P1ww5E&amp;feature=related</a:t>
            </a:r>
            <a:endParaRPr lang="en-US" dirty="0" smtClean="0">
              <a:solidFill>
                <a:schemeClr val="bg1"/>
              </a:solidFill>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91680" y="692695"/>
            <a:ext cx="5832648" cy="57210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4499992" y="548680"/>
            <a:ext cx="3960440" cy="861774"/>
          </a:xfrm>
          <a:prstGeom prst="rect">
            <a:avLst/>
          </a:prstGeom>
          <a:noFill/>
          <a:ln w="9525">
            <a:noFill/>
            <a:miter lim="800000"/>
            <a:headEnd/>
            <a:tailEnd/>
          </a:ln>
        </p:spPr>
        <p:txBody>
          <a:bodyPr wrap="square">
            <a:prstTxWarp prst="textNoShape">
              <a:avLst/>
            </a:prstTxWarp>
            <a:spAutoFit/>
          </a:bodyPr>
          <a:lstStyle/>
          <a:p>
            <a:pPr algn="ctr"/>
            <a:r>
              <a:rPr lang="lt-LT" sz="3200" b="1" dirty="0" smtClean="0">
                <a:latin typeface="Calibri" pitchFamily="-72" charset="0"/>
              </a:rPr>
              <a:t>Neurotransmitter</a:t>
            </a:r>
            <a:endParaRPr lang="en-US" sz="3200" b="1" dirty="0" smtClean="0">
              <a:latin typeface="Calibri" pitchFamily="-72" charset="0"/>
            </a:endParaRPr>
          </a:p>
          <a:p>
            <a:pPr algn="ctr"/>
            <a:r>
              <a:rPr lang="lt-LT" b="1" dirty="0" smtClean="0">
                <a:latin typeface="Calibri" pitchFamily="-72" charset="0"/>
              </a:rPr>
              <a:t>Acetylcholine</a:t>
            </a:r>
            <a:endParaRPr lang="lt-LT" b="1" dirty="0" smtClean="0">
              <a:latin typeface="Calibri" pitchFamily="-72" charset="0"/>
            </a:endParaRPr>
          </a:p>
        </p:txBody>
      </p:sp>
      <p:pic>
        <p:nvPicPr>
          <p:cNvPr id="7" name="Picture 2"/>
          <p:cNvPicPr>
            <a:picLocks noChangeAspect="1" noChangeArrowheads="1"/>
          </p:cNvPicPr>
          <p:nvPr/>
        </p:nvPicPr>
        <p:blipFill>
          <a:blip r:embed="rId3" cstate="print"/>
          <a:srcRect/>
          <a:stretch>
            <a:fillRect/>
          </a:stretch>
        </p:blipFill>
        <p:spPr bwMode="auto">
          <a:xfrm>
            <a:off x="1043608" y="476672"/>
            <a:ext cx="3672408" cy="3563111"/>
          </a:xfrm>
          <a:prstGeom prst="rect">
            <a:avLst/>
          </a:prstGeom>
          <a:noFill/>
          <a:ln w="9525">
            <a:noFill/>
            <a:miter lim="800000"/>
            <a:headEnd/>
            <a:tailEnd/>
          </a:ln>
        </p:spPr>
      </p:pic>
      <p:sp>
        <p:nvSpPr>
          <p:cNvPr id="8" name="Rectangle 7"/>
          <p:cNvSpPr/>
          <p:nvPr/>
        </p:nvSpPr>
        <p:spPr>
          <a:xfrm>
            <a:off x="971600" y="4005064"/>
            <a:ext cx="7344816" cy="2862322"/>
          </a:xfrm>
          <a:prstGeom prst="rect">
            <a:avLst/>
          </a:prstGeom>
        </p:spPr>
        <p:txBody>
          <a:bodyPr wrap="square">
            <a:spAutoFit/>
          </a:bodyPr>
          <a:lstStyle/>
          <a:p>
            <a:pPr algn="ctr"/>
            <a:r>
              <a:rPr lang="en-US" sz="3600" b="1" dirty="0" smtClean="0">
                <a:solidFill>
                  <a:schemeClr val="bg1"/>
                </a:solidFill>
                <a:latin typeface="+mn-lt"/>
              </a:rPr>
              <a:t>A</a:t>
            </a:r>
            <a:r>
              <a:rPr lang="lt-LT" sz="3600" b="1" dirty="0" smtClean="0">
                <a:solidFill>
                  <a:schemeClr val="bg1"/>
                </a:solidFill>
                <a:latin typeface="+mn-lt"/>
              </a:rPr>
              <a:t>cetylcholine</a:t>
            </a:r>
            <a:r>
              <a:rPr lang="en-US" sz="3600" b="1" dirty="0" smtClean="0">
                <a:solidFill>
                  <a:schemeClr val="bg1"/>
                </a:solidFill>
                <a:latin typeface="+mn-lt"/>
              </a:rPr>
              <a:t> (</a:t>
            </a:r>
            <a:r>
              <a:rPr lang="en-US" sz="3600" b="1" dirty="0" err="1" smtClean="0">
                <a:solidFill>
                  <a:schemeClr val="bg1"/>
                </a:solidFill>
                <a:latin typeface="+mn-lt"/>
              </a:rPr>
              <a:t>ACh</a:t>
            </a:r>
            <a:r>
              <a:rPr lang="en-US" sz="3600" b="1" dirty="0" smtClean="0">
                <a:solidFill>
                  <a:schemeClr val="bg1"/>
                </a:solidFill>
                <a:latin typeface="+mn-lt"/>
              </a:rPr>
              <a:t>) </a:t>
            </a:r>
            <a:r>
              <a:rPr lang="en-US" sz="3600" b="1" dirty="0" smtClean="0">
                <a:solidFill>
                  <a:schemeClr val="bg1"/>
                </a:solidFill>
                <a:latin typeface="+mn-lt"/>
                <a:sym typeface="Wingdings" pitchFamily="2" charset="2"/>
              </a:rPr>
              <a:t> START</a:t>
            </a:r>
            <a:endParaRPr lang="en-US" sz="3600" b="1" dirty="0" smtClean="0">
              <a:solidFill>
                <a:schemeClr val="bg1"/>
              </a:solidFill>
              <a:latin typeface="+mn-lt"/>
            </a:endParaRPr>
          </a:p>
          <a:p>
            <a:pPr algn="ctr"/>
            <a:endParaRPr lang="en-US" sz="3600" b="1" dirty="0" smtClean="0">
              <a:solidFill>
                <a:schemeClr val="bg1"/>
              </a:solidFill>
              <a:latin typeface="+mn-lt"/>
            </a:endParaRPr>
          </a:p>
          <a:p>
            <a:pPr algn="ctr"/>
            <a:r>
              <a:rPr lang="en-US" sz="3600" b="1" dirty="0" smtClean="0">
                <a:solidFill>
                  <a:schemeClr val="bg1"/>
                </a:solidFill>
                <a:latin typeface="+mn-lt"/>
              </a:rPr>
              <a:t>Enzyme: A</a:t>
            </a:r>
            <a:r>
              <a:rPr lang="lt-LT" sz="3600" b="1" dirty="0" smtClean="0">
                <a:solidFill>
                  <a:schemeClr val="bg1"/>
                </a:solidFill>
                <a:latin typeface="+mn-lt"/>
              </a:rPr>
              <a:t>cetyl</a:t>
            </a:r>
            <a:r>
              <a:rPr lang="en-US" sz="3600" b="1" dirty="0" smtClean="0">
                <a:solidFill>
                  <a:schemeClr val="bg1"/>
                </a:solidFill>
                <a:latin typeface="+mn-lt"/>
              </a:rPr>
              <a:t>c</a:t>
            </a:r>
            <a:r>
              <a:rPr lang="lt-LT" sz="3600" b="1" dirty="0" smtClean="0">
                <a:solidFill>
                  <a:schemeClr val="bg1"/>
                </a:solidFill>
                <a:latin typeface="+mn-lt"/>
              </a:rPr>
              <a:t>holinesterase</a:t>
            </a:r>
            <a:r>
              <a:rPr lang="en-US" sz="3600" b="1" dirty="0" smtClean="0">
                <a:solidFill>
                  <a:schemeClr val="bg1"/>
                </a:solidFill>
                <a:latin typeface="+mn-lt"/>
              </a:rPr>
              <a:t> (</a:t>
            </a:r>
            <a:r>
              <a:rPr lang="en-US" sz="3600" b="1" dirty="0" err="1" smtClean="0">
                <a:solidFill>
                  <a:schemeClr val="bg1"/>
                </a:solidFill>
                <a:latin typeface="+mn-lt"/>
              </a:rPr>
              <a:t>AChE</a:t>
            </a:r>
            <a:r>
              <a:rPr lang="en-US" sz="3600" b="1" dirty="0" smtClean="0">
                <a:solidFill>
                  <a:schemeClr val="bg1"/>
                </a:solidFill>
                <a:latin typeface="+mn-lt"/>
              </a:rPr>
              <a:t>)</a:t>
            </a:r>
          </a:p>
          <a:p>
            <a:pPr algn="ctr"/>
            <a:r>
              <a:rPr lang="en-US" sz="3600" b="1" dirty="0" smtClean="0">
                <a:solidFill>
                  <a:schemeClr val="bg1"/>
                </a:solidFill>
                <a:latin typeface="+mn-lt"/>
                <a:sym typeface="Wingdings" pitchFamily="2" charset="2"/>
              </a:rPr>
              <a:t></a:t>
            </a:r>
          </a:p>
          <a:p>
            <a:pPr algn="ctr"/>
            <a:r>
              <a:rPr lang="en-US" sz="3600" b="1" dirty="0" smtClean="0">
                <a:solidFill>
                  <a:schemeClr val="bg1"/>
                </a:solidFill>
                <a:latin typeface="+mn-lt"/>
                <a:sym typeface="Wingdings" pitchFamily="2" charset="2"/>
              </a:rPr>
              <a:t>STOP</a:t>
            </a:r>
            <a:endParaRPr lang="en-US" sz="3600" dirty="0">
              <a:solidFill>
                <a:schemeClr val="bg1"/>
              </a:solidFill>
            </a:endParaRPr>
          </a:p>
        </p:txBody>
      </p:sp>
      <p:pic>
        <p:nvPicPr>
          <p:cNvPr id="4098" name="Picture 2"/>
          <p:cNvPicPr>
            <a:picLocks noChangeAspect="1" noChangeArrowheads="1"/>
          </p:cNvPicPr>
          <p:nvPr/>
        </p:nvPicPr>
        <p:blipFill>
          <a:blip r:embed="rId4" cstate="print"/>
          <a:srcRect/>
          <a:stretch>
            <a:fillRect/>
          </a:stretch>
        </p:blipFill>
        <p:spPr bwMode="auto">
          <a:xfrm>
            <a:off x="4860032" y="1484784"/>
            <a:ext cx="3168352" cy="25123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Grp="1" noChangeArrowheads="1"/>
          </p:cNvSpPr>
          <p:nvPr>
            <p:ph type="title"/>
          </p:nvPr>
        </p:nvSpPr>
        <p:spPr>
          <a:xfrm>
            <a:off x="2185392" y="548680"/>
            <a:ext cx="5050904" cy="1224136"/>
          </a:xfrm>
        </p:spPr>
        <p:txBody>
          <a:bodyPr/>
          <a:lstStyle/>
          <a:p>
            <a:r>
              <a:rPr lang="en-US" sz="3200" b="1" dirty="0" smtClean="0"/>
              <a:t>Skeletal </a:t>
            </a:r>
            <a:r>
              <a:rPr lang="lt-LT" sz="3200" b="1" dirty="0" smtClean="0"/>
              <a:t>Muscle contraction</a:t>
            </a:r>
            <a:r>
              <a:rPr lang="en-US" sz="3200" b="1" dirty="0" smtClean="0"/>
              <a:t/>
            </a:r>
            <a:br>
              <a:rPr lang="en-US" sz="3200" b="1" dirty="0" smtClean="0"/>
            </a:br>
            <a:r>
              <a:rPr lang="en-US" sz="3200" b="1" dirty="0" smtClean="0"/>
              <a:t>Sliding filament theory</a:t>
            </a:r>
            <a:br>
              <a:rPr lang="en-US" sz="3200" b="1" dirty="0" smtClean="0"/>
            </a:br>
            <a:r>
              <a:rPr lang="en-US" sz="3200" b="1" dirty="0" smtClean="0">
                <a:solidFill>
                  <a:schemeClr val="bg1">
                    <a:lumMod val="50000"/>
                  </a:schemeClr>
                </a:solidFill>
              </a:rPr>
              <a:t>Clip: Sliding Filament Theory</a:t>
            </a:r>
            <a:endParaRPr lang="en-US" sz="3200" dirty="0">
              <a:solidFill>
                <a:schemeClr val="bg1">
                  <a:lumMod val="50000"/>
                </a:schemeClr>
              </a:solidFill>
            </a:endParaRPr>
          </a:p>
        </p:txBody>
      </p:sp>
      <p:pic>
        <p:nvPicPr>
          <p:cNvPr id="67586" name="Picture 6" descr="sf43x15a"/>
          <p:cNvPicPr>
            <a:picLocks noChangeAspect="1" noChangeArrowheads="1"/>
          </p:cNvPicPr>
          <p:nvPr/>
        </p:nvPicPr>
        <p:blipFill>
          <a:blip r:embed="rId3" cstate="print"/>
          <a:srcRect/>
          <a:stretch>
            <a:fillRect/>
          </a:stretch>
        </p:blipFill>
        <p:spPr bwMode="auto">
          <a:xfrm>
            <a:off x="1187624" y="1920834"/>
            <a:ext cx="6791672" cy="4172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AP_I_4"/>
          <p:cNvPicPr>
            <a:picLocks noChangeAspect="1" noChangeArrowheads="1"/>
          </p:cNvPicPr>
          <p:nvPr/>
        </p:nvPicPr>
        <p:blipFill>
          <a:blip r:embed="rId3" cstate="print"/>
          <a:srcRect/>
          <a:stretch>
            <a:fillRect/>
          </a:stretch>
        </p:blipFill>
        <p:spPr bwMode="auto">
          <a:xfrm>
            <a:off x="1619672" y="1628800"/>
            <a:ext cx="5826224" cy="4369668"/>
          </a:xfrm>
          <a:prstGeom prst="rect">
            <a:avLst/>
          </a:prstGeom>
          <a:noFill/>
          <a:ln w="9525">
            <a:noFill/>
            <a:miter lim="800000"/>
            <a:headEnd/>
            <a:tailEnd/>
          </a:ln>
        </p:spPr>
      </p:pic>
      <p:sp>
        <p:nvSpPr>
          <p:cNvPr id="3" name="Rectangle 4"/>
          <p:cNvSpPr txBox="1">
            <a:spLocks noChangeArrowheads="1"/>
          </p:cNvSpPr>
          <p:nvPr/>
        </p:nvSpPr>
        <p:spPr>
          <a:xfrm>
            <a:off x="2185392" y="490662"/>
            <a:ext cx="5050904" cy="106613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mj-lt"/>
                <a:ea typeface="ＭＳ Ｐゴシック" pitchFamily="-72" charset="-128"/>
                <a:cs typeface="ＭＳ Ｐゴシック" pitchFamily="-72" charset="-128"/>
              </a:rPr>
              <a:t>Skeletal </a:t>
            </a:r>
            <a:r>
              <a:rPr kumimoji="0" lang="lt-LT" sz="3200" b="1" i="0" u="none" strike="noStrike" kern="1200" cap="none" spc="0" normalizeH="0" baseline="0" noProof="0" smtClean="0">
                <a:ln>
                  <a:noFill/>
                </a:ln>
                <a:solidFill>
                  <a:schemeClr val="tx1"/>
                </a:solidFill>
                <a:effectLst/>
                <a:uLnTx/>
                <a:uFillTx/>
                <a:latin typeface="+mj-lt"/>
                <a:ea typeface="ＭＳ Ｐゴシック" pitchFamily="-72" charset="-128"/>
                <a:cs typeface="ＭＳ Ｐゴシック" pitchFamily="-72" charset="-128"/>
              </a:rPr>
              <a:t>Muscle contraction</a:t>
            </a:r>
            <a:r>
              <a:rPr kumimoji="0" lang="en-US" sz="3200" b="1" i="0" u="none" strike="noStrike" kern="1200" cap="none" spc="0" normalizeH="0" baseline="0" noProof="0" smtClean="0">
                <a:ln>
                  <a:noFill/>
                </a:ln>
                <a:solidFill>
                  <a:schemeClr val="tx1"/>
                </a:solidFill>
                <a:effectLst/>
                <a:uLnTx/>
                <a:uFillTx/>
                <a:latin typeface="+mj-lt"/>
                <a:ea typeface="ＭＳ Ｐゴシック" pitchFamily="-72" charset="-128"/>
                <a:cs typeface="ＭＳ Ｐゴシック" pitchFamily="-72" charset="-128"/>
              </a:rPr>
              <a:t/>
            </a:r>
            <a:br>
              <a:rPr kumimoji="0" lang="en-US" sz="3200" b="1" i="0" u="none" strike="noStrike" kern="1200" cap="none" spc="0" normalizeH="0" baseline="0" noProof="0" smtClean="0">
                <a:ln>
                  <a:noFill/>
                </a:ln>
                <a:solidFill>
                  <a:schemeClr val="tx1"/>
                </a:solidFill>
                <a:effectLst/>
                <a:uLnTx/>
                <a:uFillTx/>
                <a:latin typeface="+mj-lt"/>
                <a:ea typeface="ＭＳ Ｐゴシック" pitchFamily="-72" charset="-128"/>
                <a:cs typeface="ＭＳ Ｐゴシック" pitchFamily="-72" charset="-128"/>
              </a:rPr>
            </a:br>
            <a:r>
              <a:rPr kumimoji="0" lang="en-US" sz="3200" b="1" i="0" u="none" strike="noStrike" kern="1200" cap="none" spc="0" normalizeH="0" baseline="0" noProof="0" smtClean="0">
                <a:ln>
                  <a:noFill/>
                </a:ln>
                <a:solidFill>
                  <a:schemeClr val="tx1"/>
                </a:solidFill>
                <a:effectLst/>
                <a:uLnTx/>
                <a:uFillTx/>
                <a:latin typeface="+mj-lt"/>
                <a:ea typeface="ＭＳ Ｐゴシック" pitchFamily="-72" charset="-128"/>
                <a:cs typeface="ＭＳ Ｐゴシック" pitchFamily="-72" charset="-128"/>
              </a:rPr>
              <a:t>Sliding filament theory</a:t>
            </a:r>
            <a:endParaRPr kumimoji="0" lang="en-US" sz="3200" b="0" i="0" u="none" strike="noStrike" kern="1200" cap="none" spc="0" normalizeH="0" baseline="0" noProof="0" dirty="0">
              <a:ln>
                <a:noFill/>
              </a:ln>
              <a:solidFill>
                <a:schemeClr val="tx1"/>
              </a:solidFill>
              <a:effectLst/>
              <a:uLnTx/>
              <a:uFillTx/>
              <a:latin typeface="+mj-lt"/>
              <a:ea typeface="ＭＳ Ｐゴシック" pitchFamily="-72" charset="-128"/>
              <a:cs typeface="ＭＳ Ｐゴシック" pitchFamily="-72"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ctrTitle"/>
          </p:nvPr>
        </p:nvSpPr>
        <p:spPr/>
        <p:txBody>
          <a:bodyPr/>
          <a:lstStyle/>
          <a:p>
            <a:endParaRPr lang="lt-LT"/>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a:ea typeface="+mn-ea"/>
              <a:cs typeface="+mn-cs"/>
            </a:endParaRPr>
          </a:p>
        </p:txBody>
      </p:sp>
      <p:pic>
        <p:nvPicPr>
          <p:cNvPr id="58371" name="Picture 2"/>
          <p:cNvPicPr>
            <a:picLocks noChangeAspect="1" noChangeArrowheads="1"/>
          </p:cNvPicPr>
          <p:nvPr/>
        </p:nvPicPr>
        <p:blipFill>
          <a:blip r:embed="rId3" cstate="print"/>
          <a:srcRect/>
          <a:stretch>
            <a:fillRect/>
          </a:stretch>
        </p:blipFill>
        <p:spPr bwMode="auto">
          <a:xfrm>
            <a:off x="1619672" y="620688"/>
            <a:ext cx="6264696" cy="5893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187624" y="836712"/>
            <a:ext cx="7200800" cy="5568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4"/>
          <p:cNvSpPr>
            <a:spLocks noGrp="1" noChangeArrowheads="1"/>
          </p:cNvSpPr>
          <p:nvPr>
            <p:ph type="title"/>
          </p:nvPr>
        </p:nvSpPr>
        <p:spPr/>
        <p:txBody>
          <a:bodyPr/>
          <a:lstStyle/>
          <a:p>
            <a:r>
              <a:rPr lang="en-US" sz="2800" b="1" dirty="0" smtClean="0">
                <a:solidFill>
                  <a:schemeClr val="bg1"/>
                </a:solidFill>
                <a:latin typeface="+mn-lt"/>
              </a:rPr>
              <a:t>Sliding Filament Theory</a:t>
            </a:r>
            <a:endParaRPr lang="en-US" sz="2800" b="1" dirty="0">
              <a:solidFill>
                <a:schemeClr val="bg1"/>
              </a:solidFill>
              <a:latin typeface="+mn-lt"/>
            </a:endParaRPr>
          </a:p>
        </p:txBody>
      </p:sp>
      <p:sp>
        <p:nvSpPr>
          <p:cNvPr id="69634" name="Rectangle 5"/>
          <p:cNvSpPr>
            <a:spLocks noGrp="1" noChangeArrowheads="1"/>
          </p:cNvSpPr>
          <p:nvPr>
            <p:ph type="body" sz="half" idx="1"/>
          </p:nvPr>
        </p:nvSpPr>
        <p:spPr>
          <a:xfrm>
            <a:off x="467544" y="1772816"/>
            <a:ext cx="4038600" cy="3096344"/>
          </a:xfrm>
        </p:spPr>
        <p:txBody>
          <a:bodyPr/>
          <a:lstStyle/>
          <a:p>
            <a:pPr>
              <a:buFontTx/>
              <a:buNone/>
            </a:pPr>
            <a:r>
              <a:rPr lang="en-US" sz="2800" dirty="0" smtClean="0">
                <a:solidFill>
                  <a:schemeClr val="bg1"/>
                </a:solidFill>
              </a:rPr>
              <a:t>Sodium ions cross the muscle membrane via sodium channels</a:t>
            </a:r>
          </a:p>
          <a:p>
            <a:pPr>
              <a:buFontTx/>
              <a:buNone/>
            </a:pPr>
            <a:r>
              <a:rPr lang="en-US" sz="2800" dirty="0" smtClean="0">
                <a:solidFill>
                  <a:schemeClr val="bg1"/>
                </a:solidFill>
              </a:rPr>
              <a:t> </a:t>
            </a:r>
          </a:p>
          <a:p>
            <a:pPr>
              <a:buFontTx/>
              <a:buNone/>
            </a:pPr>
            <a:r>
              <a:rPr lang="en-US" sz="2800" dirty="0" smtClean="0">
                <a:solidFill>
                  <a:schemeClr val="bg1"/>
                </a:solidFill>
              </a:rPr>
              <a:t>Ca</a:t>
            </a:r>
            <a:r>
              <a:rPr lang="en-US" sz="2800" baseline="30000" dirty="0" smtClean="0">
                <a:solidFill>
                  <a:schemeClr val="bg1"/>
                </a:solidFill>
              </a:rPr>
              <a:t>++</a:t>
            </a:r>
            <a:r>
              <a:rPr lang="en-US" sz="2800" dirty="0" smtClean="0">
                <a:solidFill>
                  <a:schemeClr val="bg1"/>
                </a:solidFill>
              </a:rPr>
              <a:t> </a:t>
            </a:r>
            <a:r>
              <a:rPr lang="en-US" sz="2800" dirty="0">
                <a:solidFill>
                  <a:schemeClr val="bg1"/>
                </a:solidFill>
              </a:rPr>
              <a:t>are released by the </a:t>
            </a:r>
            <a:r>
              <a:rPr lang="en-US" sz="2800" dirty="0" err="1">
                <a:solidFill>
                  <a:schemeClr val="bg1"/>
                </a:solidFill>
              </a:rPr>
              <a:t>sarcoplasmic</a:t>
            </a:r>
            <a:r>
              <a:rPr lang="en-US" sz="2800" dirty="0">
                <a:solidFill>
                  <a:schemeClr val="bg1"/>
                </a:solidFill>
              </a:rPr>
              <a:t> </a:t>
            </a:r>
            <a:r>
              <a:rPr lang="en-US" sz="2800" dirty="0" smtClean="0">
                <a:solidFill>
                  <a:schemeClr val="bg1"/>
                </a:solidFill>
              </a:rPr>
              <a:t>reticulum and cross the muscle membrane via Calcium channels</a:t>
            </a:r>
            <a:endParaRPr lang="en-US" sz="2800" dirty="0">
              <a:solidFill>
                <a:schemeClr val="bg1"/>
              </a:solidFill>
            </a:endParaRPr>
          </a:p>
          <a:p>
            <a:pPr>
              <a:buFontTx/>
              <a:buNone/>
            </a:pPr>
            <a:endParaRPr lang="en-US" sz="2800" dirty="0" smtClean="0"/>
          </a:p>
          <a:p>
            <a:pPr>
              <a:buFontTx/>
              <a:buNone/>
            </a:pPr>
            <a:endParaRPr lang="en-US" sz="2800" dirty="0" smtClean="0"/>
          </a:p>
        </p:txBody>
      </p:sp>
      <p:sp>
        <p:nvSpPr>
          <p:cNvPr id="69635" name="Rectangle 6"/>
          <p:cNvSpPr>
            <a:spLocks noGrp="1" noChangeArrowheads="1"/>
          </p:cNvSpPr>
          <p:nvPr>
            <p:ph sz="half" idx="2"/>
          </p:nvPr>
        </p:nvSpPr>
        <p:spPr/>
        <p:txBody>
          <a:bodyPr/>
          <a:lstStyle/>
          <a:p>
            <a:endParaRPr lang="lt-LT" sz="2800"/>
          </a:p>
        </p:txBody>
      </p:sp>
      <p:pic>
        <p:nvPicPr>
          <p:cNvPr id="69636" name="Picture 5" descr="figure9-2"/>
          <p:cNvPicPr>
            <a:picLocks noChangeAspect="1" noChangeArrowheads="1"/>
          </p:cNvPicPr>
          <p:nvPr/>
        </p:nvPicPr>
        <p:blipFill>
          <a:blip r:embed="rId3" cstate="print"/>
          <a:srcRect/>
          <a:stretch>
            <a:fillRect/>
          </a:stretch>
        </p:blipFill>
        <p:spPr bwMode="auto">
          <a:xfrm>
            <a:off x="4495800" y="1295400"/>
            <a:ext cx="4476750"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1115616" y="1368896"/>
            <a:ext cx="6934200" cy="4724400"/>
          </a:xfrm>
          <a:prstGeom prst="rect">
            <a:avLst/>
          </a:prstGeom>
          <a:noFill/>
          <a:ln w="9525">
            <a:noFill/>
            <a:miter lim="800000"/>
            <a:headEnd/>
            <a:tailEnd/>
          </a:ln>
        </p:spPr>
      </p:pic>
      <p:sp>
        <p:nvSpPr>
          <p:cNvPr id="7" name="Rectangle 6"/>
          <p:cNvSpPr/>
          <p:nvPr/>
        </p:nvSpPr>
        <p:spPr>
          <a:xfrm>
            <a:off x="755576" y="581779"/>
            <a:ext cx="7920880" cy="461665"/>
          </a:xfrm>
          <a:prstGeom prst="rect">
            <a:avLst/>
          </a:prstGeom>
        </p:spPr>
        <p:txBody>
          <a:bodyPr wrap="square">
            <a:spAutoFit/>
          </a:bodyPr>
          <a:lstStyle/>
          <a:p>
            <a:pPr algn="ctr"/>
            <a:r>
              <a:rPr lang="en-US" sz="2400" dirty="0" smtClean="0">
                <a:solidFill>
                  <a:schemeClr val="bg1"/>
                </a:solidFill>
                <a:latin typeface="+mn-lt"/>
              </a:rPr>
              <a:t>Ca</a:t>
            </a:r>
            <a:r>
              <a:rPr lang="en-US" sz="2400" baseline="30000" dirty="0" smtClean="0">
                <a:solidFill>
                  <a:schemeClr val="bg1"/>
                </a:solidFill>
                <a:latin typeface="+mn-lt"/>
              </a:rPr>
              <a:t>++</a:t>
            </a:r>
            <a:r>
              <a:rPr lang="en-US" sz="2400" dirty="0" smtClean="0">
                <a:solidFill>
                  <a:schemeClr val="bg1"/>
                </a:solidFill>
                <a:latin typeface="+mn-lt"/>
              </a:rPr>
              <a:t> bind to </a:t>
            </a:r>
            <a:r>
              <a:rPr lang="en-US" sz="2400" dirty="0" err="1" smtClean="0">
                <a:solidFill>
                  <a:schemeClr val="bg1"/>
                </a:solidFill>
                <a:latin typeface="+mn-lt"/>
              </a:rPr>
              <a:t>troponin</a:t>
            </a:r>
            <a:endParaRPr lang="en-US" sz="2400" dirty="0">
              <a:solidFill>
                <a:schemeClr val="bg1"/>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TotalTime>
  <Words>918</Words>
  <Application>Microsoft Office PowerPoint</Application>
  <PresentationFormat>On-screen Show (4:3)</PresentationFormat>
  <Paragraphs>75</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Neuromuscular Function</vt:lpstr>
      <vt:lpstr>Slide 2</vt:lpstr>
      <vt:lpstr>Slide 3</vt:lpstr>
      <vt:lpstr>Skeletal Muscle contraction Sliding filament theory Clip: Sliding Filament Theory</vt:lpstr>
      <vt:lpstr>Slide 5</vt:lpstr>
      <vt:lpstr>Slide 6</vt:lpstr>
      <vt:lpstr>Slide 7</vt:lpstr>
      <vt:lpstr>Sliding Filament Theory</vt:lpstr>
      <vt:lpstr>Slide 9</vt:lpstr>
      <vt:lpstr>Slide 10</vt:lpstr>
      <vt:lpstr>Slide 11</vt:lpstr>
      <vt:lpstr>Myosin binds to actin and  looses energy (ATP-&gt;ADP)</vt:lpstr>
      <vt:lpstr>Slide 13</vt:lpstr>
      <vt:lpstr>Slide 14</vt:lpstr>
      <vt:lpstr>Slide 15</vt:lpstr>
      <vt:lpstr>Slide 16</vt:lpstr>
      <vt:lpstr>Slide 17</vt:lpstr>
      <vt:lpstr>Slide 18</vt:lpstr>
      <vt:lpstr>Slide 19</vt:lpstr>
    </vt:vector>
  </TitlesOfParts>
  <Company>United World College-USA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AutoBVT</dc:creator>
  <cp:lastModifiedBy>AutoBVT</cp:lastModifiedBy>
  <cp:revision>102</cp:revision>
  <dcterms:created xsi:type="dcterms:W3CDTF">2012-04-22T23:24:55Z</dcterms:created>
  <dcterms:modified xsi:type="dcterms:W3CDTF">2013-11-07T04:13:27Z</dcterms:modified>
</cp:coreProperties>
</file>