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76" r:id="rId5"/>
    <p:sldId id="270" r:id="rId6"/>
    <p:sldId id="271" r:id="rId7"/>
    <p:sldId id="273" r:id="rId8"/>
    <p:sldId id="266" r:id="rId9"/>
    <p:sldId id="272" r:id="rId10"/>
    <p:sldId id="267" r:id="rId11"/>
    <p:sldId id="274" r:id="rId12"/>
    <p:sldId id="27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D5FB9-3635-4201-8E73-2EFCE6F91C1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73FF-139E-448F-858E-7FAE8480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1BC51-E63C-4690-A395-D67F4FA48403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B089-2912-48BC-820D-1BDB1561E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9050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Non-nutritional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ergogenic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Environmental factors and performance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Option A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Optimizing physiological </a:t>
            </a:r>
            <a:r>
              <a:rPr lang="en-US" sz="2800" b="1" dirty="0" smtClean="0">
                <a:solidFill>
                  <a:schemeClr val="bg1"/>
                </a:solidFill>
              </a:rPr>
              <a:t>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Banned substances by World Anti-doping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0"/>
            <a:ext cx="6477000" cy="3048000"/>
          </a:xfrm>
        </p:spPr>
        <p:txBody>
          <a:bodyPr/>
          <a:lstStyle/>
          <a:p>
            <a:pPr algn="ctr">
              <a:lnSpc>
                <a:spcPct val="95000"/>
              </a:lnSpc>
              <a:buClr>
                <a:srgbClr val="00FF00"/>
              </a:buClr>
              <a:buSzPct val="65000"/>
              <a:buNone/>
            </a:pPr>
            <a:r>
              <a:rPr lang="en-A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Anabolic steroids</a:t>
            </a:r>
          </a:p>
          <a:p>
            <a:pPr algn="ctr">
              <a:lnSpc>
                <a:spcPct val="95000"/>
              </a:lnSpc>
              <a:buClr>
                <a:srgbClr val="00FF00"/>
              </a:buClr>
              <a:buSzPct val="65000"/>
              <a:buNone/>
            </a:pPr>
            <a:r>
              <a:rPr lang="en-A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Hormones and related substances</a:t>
            </a:r>
          </a:p>
          <a:p>
            <a:pPr algn="ctr">
              <a:lnSpc>
                <a:spcPct val="95000"/>
              </a:lnSpc>
              <a:buClr>
                <a:srgbClr val="00FF00"/>
              </a:buClr>
              <a:buSzPct val="65000"/>
              <a:buNone/>
            </a:pPr>
            <a:r>
              <a:rPr lang="en-A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Diuretics and masking agents</a:t>
            </a:r>
          </a:p>
          <a:p>
            <a:pPr algn="ctr">
              <a:lnSpc>
                <a:spcPct val="95000"/>
              </a:lnSpc>
              <a:buClr>
                <a:srgbClr val="00FF00"/>
              </a:buClr>
              <a:buSzPct val="65000"/>
              <a:buNone/>
            </a:pPr>
            <a:r>
              <a:rPr lang="en-A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Beta blockers</a:t>
            </a:r>
          </a:p>
          <a:p>
            <a:pPr algn="ctr">
              <a:lnSpc>
                <a:spcPct val="95000"/>
              </a:lnSpc>
              <a:buClr>
                <a:srgbClr val="00FF00"/>
              </a:buClr>
              <a:buSzPct val="65000"/>
              <a:buNone/>
            </a:pPr>
            <a:r>
              <a:rPr lang="en-A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Stimulants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Erythropoietin (EPO)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867400" cy="44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WHAT HAPPENS: </a:t>
            </a:r>
            <a:r>
              <a:rPr lang="en-US" dirty="0" smtClean="0">
                <a:solidFill>
                  <a:schemeClr val="bg1"/>
                </a:solidFill>
              </a:rPr>
              <a:t>Stimulates RBC production by stimulating red bone marrow cells.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Increases hemoglobin concentration.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LEADS TO: </a:t>
            </a:r>
            <a:r>
              <a:rPr lang="en-US" dirty="0" smtClean="0">
                <a:solidFill>
                  <a:schemeClr val="bg1"/>
                </a:solidFill>
              </a:rPr>
              <a:t>to improved aerobic capacity and thus improved performance in endurance races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CONSEQUENCES: </a:t>
            </a:r>
            <a:r>
              <a:rPr lang="en-US" dirty="0" smtClean="0">
                <a:solidFill>
                  <a:schemeClr val="bg1"/>
                </a:solidFill>
              </a:rPr>
              <a:t>Use of EPO </a:t>
            </a:r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 smtClean="0">
                <a:solidFill>
                  <a:schemeClr val="bg1"/>
                </a:solidFill>
              </a:rPr>
              <a:t>be detrimental to </a:t>
            </a:r>
            <a:r>
              <a:rPr lang="en-US" dirty="0" smtClean="0">
                <a:solidFill>
                  <a:schemeClr val="bg1"/>
                </a:solidFill>
              </a:rPr>
              <a:t>health due to the stresses on the </a:t>
            </a:r>
            <a:r>
              <a:rPr lang="en-US" dirty="0" smtClean="0">
                <a:solidFill>
                  <a:schemeClr val="bg1"/>
                </a:solidFill>
              </a:rPr>
              <a:t>cardiovascular </a:t>
            </a:r>
            <a:r>
              <a:rPr lang="en-US" dirty="0" smtClean="0">
                <a:solidFill>
                  <a:schemeClr val="bg1"/>
                </a:solidFill>
              </a:rPr>
              <a:t>system. This is due to the </a:t>
            </a:r>
            <a:r>
              <a:rPr lang="en-US" dirty="0" smtClean="0">
                <a:solidFill>
                  <a:schemeClr val="bg1"/>
                </a:solidFill>
              </a:rPr>
              <a:t>increased viscosity of the blood </a:t>
            </a:r>
            <a:r>
              <a:rPr lang="en-US" dirty="0" smtClean="0">
                <a:solidFill>
                  <a:schemeClr val="bg1"/>
                </a:solidFill>
              </a:rPr>
              <a:t>from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elevated RBC count. This </a:t>
            </a:r>
            <a:r>
              <a:rPr lang="en-US" dirty="0" smtClean="0">
                <a:solidFill>
                  <a:schemeClr val="bg1"/>
                </a:solidFill>
              </a:rPr>
              <a:t>may lead </a:t>
            </a:r>
            <a:r>
              <a:rPr lang="en-US" dirty="0" smtClean="0">
                <a:solidFill>
                  <a:schemeClr val="bg1"/>
                </a:solidFill>
              </a:rPr>
              <a:t>to increased risk of blood </a:t>
            </a:r>
            <a:r>
              <a:rPr lang="en-US" dirty="0" smtClean="0">
                <a:solidFill>
                  <a:schemeClr val="bg1"/>
                </a:solidFill>
              </a:rPr>
              <a:t>clotting resulting in heart </a:t>
            </a:r>
            <a:r>
              <a:rPr lang="en-US" dirty="0" smtClean="0">
                <a:solidFill>
                  <a:schemeClr val="bg1"/>
                </a:solidFill>
              </a:rPr>
              <a:t>attack, </a:t>
            </a:r>
            <a:r>
              <a:rPr lang="en-US" dirty="0" smtClean="0">
                <a:solidFill>
                  <a:schemeClr val="bg1"/>
                </a:solidFill>
              </a:rPr>
              <a:t>stroke and/or pulmonary embolism.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Erythropoietin (EPO)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Moral effects and long term implications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9050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Ergogenic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aids and performance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Placebo effect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Banned substances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effects and long term implications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Option A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Optimizing physiological performance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Non-nutritional </a:t>
            </a:r>
            <a:r>
              <a:rPr lang="en-US" sz="2800" b="1" dirty="0" err="1">
                <a:solidFill>
                  <a:schemeClr val="bg1"/>
                </a:solidFill>
              </a:rPr>
              <a:t>ergogenic</a:t>
            </a:r>
            <a:r>
              <a:rPr lang="en-US" sz="2800" b="1" dirty="0">
                <a:solidFill>
                  <a:schemeClr val="bg1"/>
                </a:solidFill>
              </a:rPr>
              <a:t>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bg1"/>
                </a:solidFill>
              </a:rPr>
              <a:t>Ergogenic</a:t>
            </a:r>
            <a:r>
              <a:rPr lang="en-US" dirty="0" smtClean="0">
                <a:solidFill>
                  <a:schemeClr val="bg1"/>
                </a:solidFill>
              </a:rPr>
              <a:t> aids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5715000" cy="2057400"/>
          </a:xfrm>
        </p:spPr>
        <p:txBody>
          <a:bodyPr/>
          <a:lstStyle/>
          <a:p>
            <a:pPr algn="ctr">
              <a:buNone/>
            </a:pPr>
            <a:r>
              <a:rPr lang="en-A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 </a:t>
            </a:r>
            <a:r>
              <a:rPr lang="en-AU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ergogenic</a:t>
            </a:r>
            <a:r>
              <a:rPr lang="en-A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aid is any substance or phenomenon that improves an athletes performance.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304272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57600"/>
            <a:ext cx="196574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1981200" cy="13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219200"/>
            <a:ext cx="254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Potential benefits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mprovement in both anaerobic </a:t>
            </a:r>
            <a:r>
              <a:rPr lang="en-US" dirty="0" smtClean="0">
                <a:solidFill>
                  <a:schemeClr val="bg1"/>
                </a:solidFill>
              </a:rPr>
              <a:t>and aerobic </a:t>
            </a:r>
            <a:r>
              <a:rPr lang="en-US" dirty="0" smtClean="0">
                <a:solidFill>
                  <a:schemeClr val="bg1"/>
                </a:solidFill>
              </a:rPr>
              <a:t>performance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-   Increase in </a:t>
            </a:r>
            <a:r>
              <a:rPr lang="en-US" dirty="0" smtClean="0">
                <a:solidFill>
                  <a:schemeClr val="bg1"/>
                </a:solidFill>
              </a:rPr>
              <a:t>muscle mass and strength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Faster recovery between training sessions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Fasterrecovery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from injury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bg1"/>
                </a:solidFill>
              </a:rPr>
              <a:t>Ergogenic</a:t>
            </a:r>
            <a:r>
              <a:rPr lang="en-US" dirty="0" smtClean="0">
                <a:solidFill>
                  <a:schemeClr val="bg1"/>
                </a:solidFill>
              </a:rPr>
              <a:t> aids and performance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724400"/>
            <a:ext cx="18960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3803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Nutritional </a:t>
            </a:r>
            <a:r>
              <a:rPr lang="en-US" sz="3200" dirty="0" err="1" smtClean="0">
                <a:solidFill>
                  <a:schemeClr val="bg1"/>
                </a:solidFill>
              </a:rPr>
              <a:t>ergogenic</a:t>
            </a:r>
            <a:r>
              <a:rPr lang="en-US" sz="3200" dirty="0" smtClean="0">
                <a:solidFill>
                  <a:schemeClr val="bg1"/>
                </a:solidFill>
              </a:rPr>
              <a:t> aids that can be found naturally in the body: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Creatine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Sodium bicarbonate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Sports drinks/bars and gels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Caffeine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381000"/>
            <a:ext cx="502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Nutritional </a:t>
            </a:r>
            <a:r>
              <a:rPr lang="en-US" sz="2600" b="1" dirty="0" err="1" smtClean="0">
                <a:solidFill>
                  <a:schemeClr val="bg1"/>
                </a:solidFill>
              </a:rPr>
              <a:t>Ergogenic</a:t>
            </a:r>
            <a:r>
              <a:rPr lang="en-US" sz="2600" b="1" dirty="0" smtClean="0">
                <a:solidFill>
                  <a:schemeClr val="bg1"/>
                </a:solidFill>
              </a:rPr>
              <a:t>  aids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685800" cy="123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1219200" cy="65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28600"/>
            <a:ext cx="714375" cy="148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"/>
            <a:ext cx="43261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362200"/>
            <a:ext cx="146429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667000"/>
            <a:ext cx="134724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3581400"/>
            <a:ext cx="2133600" cy="73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5029200"/>
            <a:ext cx="1524000" cy="6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257800"/>
            <a:ext cx="1524000" cy="6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172200"/>
            <a:ext cx="73152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Aids that cannot be found in the body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553751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Non-nutritional </a:t>
            </a:r>
            <a:r>
              <a:rPr lang="en-US" sz="3200" b="1" dirty="0" err="1" smtClean="0">
                <a:solidFill>
                  <a:schemeClr val="bg1"/>
                </a:solidFill>
              </a:rPr>
              <a:t>Ergogenic</a:t>
            </a:r>
            <a:r>
              <a:rPr lang="en-US" sz="3200" b="1" dirty="0" smtClean="0">
                <a:solidFill>
                  <a:schemeClr val="bg1"/>
                </a:solidFill>
              </a:rPr>
              <a:t>  aids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1295400"/>
            <a:ext cx="525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3505200"/>
            <a:ext cx="525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Pharmacological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800600"/>
            <a:ext cx="525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Physiological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5410200"/>
            <a:ext cx="525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Psychological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2590800" cy="37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1809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2438400" cy="348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14800"/>
            <a:ext cx="28932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Placebo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 method of controlling the threats to the validity of your research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2743200" cy="26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41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can evaluate if the effect is produced by treatment or is merely a psychological effect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self-fulfilling prophecy of the </a:t>
            </a:r>
            <a:r>
              <a:rPr lang="en-US" b="1" dirty="0" smtClean="0">
                <a:solidFill>
                  <a:schemeClr val="bg1"/>
                </a:solidFill>
              </a:rPr>
              <a:t>placebo effect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1"/>
            <a:ext cx="5181600" cy="2286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Sometimes there is no significant influence of using an aid and yet people choose to use it.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0480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215629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421" y="76200"/>
            <a:ext cx="734037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296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Ergogenic aids and performance</vt:lpstr>
      <vt:lpstr>Ergogenic aids and performance</vt:lpstr>
      <vt:lpstr>Slide 5</vt:lpstr>
      <vt:lpstr>Non-nutritional Ergogenic  aids</vt:lpstr>
      <vt:lpstr>Placebo effect</vt:lpstr>
      <vt:lpstr>The self-fulfilling prophecy of the placebo effect</vt:lpstr>
      <vt:lpstr>Slide 9</vt:lpstr>
      <vt:lpstr>Banned substances by World Anti-doping Agency</vt:lpstr>
      <vt:lpstr>Erythropoietin (EPO)</vt:lpstr>
      <vt:lpstr>Erythropoietin (EPO)</vt:lpstr>
      <vt:lpstr>Moral effects and long term implications</vt:lpstr>
    </vt:vector>
  </TitlesOfParts>
  <Company>United World College-USA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206</cp:revision>
  <dcterms:created xsi:type="dcterms:W3CDTF">2013-10-28T14:59:38Z</dcterms:created>
  <dcterms:modified xsi:type="dcterms:W3CDTF">2013-11-11T18:59:19Z</dcterms:modified>
</cp:coreProperties>
</file>