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82" r:id="rId11"/>
    <p:sldId id="272" r:id="rId12"/>
    <p:sldId id="284" r:id="rId13"/>
    <p:sldId id="268" r:id="rId14"/>
    <p:sldId id="273" r:id="rId15"/>
    <p:sldId id="271" r:id="rId16"/>
    <p:sldId id="274" r:id="rId17"/>
    <p:sldId id="275" r:id="rId18"/>
    <p:sldId id="276" r:id="rId19"/>
    <p:sldId id="277" r:id="rId20"/>
    <p:sldId id="283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C3DD0-40FF-41F1-A412-161CDBE20825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F26BA-F25C-4793-8872-01FAEED0C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F26BA-F25C-4793-8872-01FAEED0C44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123D-7EE4-4A1E-964D-C5F83CF238B3}" type="datetimeFigureOut">
              <a:rPr lang="en-US" smtClean="0"/>
              <a:pPr/>
              <a:t>11/6/2013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7497-4A37-423C-9D36-A7F9EBCB4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123D-7EE4-4A1E-964D-C5F83CF238B3}" type="datetimeFigureOut">
              <a:rPr lang="en-US" smtClean="0"/>
              <a:pPr/>
              <a:t>11/6/2013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7497-4A37-423C-9D36-A7F9EBCB4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123D-7EE4-4A1E-964D-C5F83CF238B3}" type="datetimeFigureOut">
              <a:rPr lang="en-US" smtClean="0"/>
              <a:pPr/>
              <a:t>11/6/2013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7497-4A37-423C-9D36-A7F9EBCB4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123D-7EE4-4A1E-964D-C5F83CF238B3}" type="datetimeFigureOut">
              <a:rPr lang="en-US" smtClean="0"/>
              <a:pPr/>
              <a:t>11/6/2013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7497-4A37-423C-9D36-A7F9EBCB4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123D-7EE4-4A1E-964D-C5F83CF238B3}" type="datetimeFigureOut">
              <a:rPr lang="en-US" smtClean="0"/>
              <a:pPr/>
              <a:t>11/6/2013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7497-4A37-423C-9D36-A7F9EBCB4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123D-7EE4-4A1E-964D-C5F83CF238B3}" type="datetimeFigureOut">
              <a:rPr lang="en-US" smtClean="0"/>
              <a:pPr/>
              <a:t>11/6/2013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7497-4A37-423C-9D36-A7F9EBCB4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123D-7EE4-4A1E-964D-C5F83CF238B3}" type="datetimeFigureOut">
              <a:rPr lang="en-US" smtClean="0"/>
              <a:pPr/>
              <a:t>11/6/2013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7497-4A37-423C-9D36-A7F9EBCB4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123D-7EE4-4A1E-964D-C5F83CF238B3}" type="datetimeFigureOut">
              <a:rPr lang="en-US" smtClean="0"/>
              <a:pPr/>
              <a:t>11/6/2013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7497-4A37-423C-9D36-A7F9EBCB4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123D-7EE4-4A1E-964D-C5F83CF238B3}" type="datetimeFigureOut">
              <a:rPr lang="en-US" smtClean="0"/>
              <a:pPr/>
              <a:t>11/6/2013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7497-4A37-423C-9D36-A7F9EBCB4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123D-7EE4-4A1E-964D-C5F83CF238B3}" type="datetimeFigureOut">
              <a:rPr lang="en-US" smtClean="0"/>
              <a:pPr/>
              <a:t>11/6/2013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7497-4A37-423C-9D36-A7F9EBCB4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123D-7EE4-4A1E-964D-C5F83CF238B3}" type="datetimeFigureOut">
              <a:rPr lang="en-US" smtClean="0"/>
              <a:pPr/>
              <a:t>11/6/2013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7497-4A37-423C-9D36-A7F9EBCB4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1123D-7EE4-4A1E-964D-C5F83CF238B3}" type="datetimeFigureOut">
              <a:rPr lang="en-US" smtClean="0"/>
              <a:pPr/>
              <a:t>11/6/2013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17497-4A37-423C-9D36-A7F9EBCB4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ctr">
              <a:buNone/>
            </a:pPr>
            <a:r>
              <a:rPr lang="en-US" sz="4600" u="sng" dirty="0" smtClean="0">
                <a:solidFill>
                  <a:schemeClr val="bg1"/>
                </a:solidFill>
              </a:rPr>
              <a:t>Outline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Anatomical position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Directional terms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Axial and appendicular skeleton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Functions of the skeleton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	- Support, protection, blood cell formation, 	   mineral reservoir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	- Attachment and movement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810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Anatomy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Skeletal System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Functions of the skeleton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Support and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1981200"/>
          </a:xfrm>
        </p:spPr>
        <p:txBody>
          <a:bodyPr>
            <a:normAutofit fontScale="92500" lnSpcReduction="10000"/>
          </a:bodyPr>
          <a:lstStyle/>
          <a:p>
            <a:pPr lvl="2">
              <a:buNone/>
            </a:pPr>
            <a:endParaRPr lang="en-AU" dirty="0" smtClean="0"/>
          </a:p>
          <a:p>
            <a:pPr lvl="2">
              <a:buNone/>
            </a:pPr>
            <a:endParaRPr lang="en-AU" sz="3600" dirty="0" smtClean="0">
              <a:solidFill>
                <a:schemeClr val="bg1"/>
              </a:solidFill>
            </a:endParaRPr>
          </a:p>
          <a:p>
            <a:pPr lvl="2" algn="ctr">
              <a:buNone/>
            </a:pPr>
            <a:r>
              <a:rPr lang="en-AU" sz="3600" dirty="0" smtClean="0">
                <a:solidFill>
                  <a:schemeClr val="bg1"/>
                </a:solidFill>
              </a:rPr>
              <a:t>Support = organs and tissues require structure</a:t>
            </a:r>
          </a:p>
          <a:p>
            <a:pPr lvl="2">
              <a:buNone/>
            </a:pPr>
            <a:endParaRPr lang="en-AU" sz="36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038600"/>
            <a:ext cx="6781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None/>
            </a:pPr>
            <a:r>
              <a:rPr lang="en-AU" sz="3300" dirty="0" smtClean="0">
                <a:solidFill>
                  <a:schemeClr val="bg1"/>
                </a:solidFill>
              </a:rPr>
              <a:t>Protection = for various body organs</a:t>
            </a:r>
            <a:endParaRPr lang="en-US" sz="33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Functions of the skeleton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Support and protection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715000" cy="48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44236" y="6336268"/>
            <a:ext cx="292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Adapted from </a:t>
            </a:r>
            <a:r>
              <a:rPr lang="en-US" dirty="0" err="1" smtClean="0">
                <a:solidFill>
                  <a:schemeClr val="bg1"/>
                </a:solidFill>
              </a:rPr>
              <a:t>Williford</a:t>
            </a:r>
            <a:r>
              <a:rPr lang="en-US" dirty="0" smtClean="0">
                <a:solidFill>
                  <a:schemeClr val="bg1"/>
                </a:solidFill>
              </a:rPr>
              <a:t>, 2012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u="sng" dirty="0" smtClean="0">
                <a:solidFill>
                  <a:schemeClr val="bg1"/>
                </a:solidFill>
              </a:rPr>
              <a:t>Connective tissue</a:t>
            </a:r>
            <a:r>
              <a:rPr lang="en-US" dirty="0" smtClean="0">
                <a:solidFill>
                  <a:schemeClr val="bg1"/>
                </a:solidFill>
              </a:rPr>
              <a:t> provides support and/or attaches bones and/or muscles together as CARTLIGE, LIGAMENT OR TENDON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Functions of the skeleton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Attachment and movement</a:t>
            </a:r>
            <a:endParaRPr lang="en-US" dirty="0"/>
          </a:p>
        </p:txBody>
      </p:sp>
      <p:pic>
        <p:nvPicPr>
          <p:cNvPr id="37890" name="Picture 2" descr="Semmering Railway, Aust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971800"/>
            <a:ext cx="4267200" cy="359343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107160" y="6248400"/>
            <a:ext cx="2036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Travel Leisure, 2010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5791200" cy="2087562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Functions of the skeleton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Attachment and movement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970782"/>
            <a:ext cx="312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Cartilage</a:t>
            </a:r>
            <a:r>
              <a:rPr lang="en-US" sz="3200" dirty="0" smtClean="0">
                <a:solidFill>
                  <a:schemeClr val="bg1"/>
                </a:solidFill>
              </a:rPr>
              <a:t> is a hard tissue.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660" y="2286000"/>
            <a:ext cx="3431340" cy="241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6893" y="4645791"/>
            <a:ext cx="3414183" cy="213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2661" y="0"/>
            <a:ext cx="3431339" cy="247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143000" y="2895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There is elastic,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3225225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hyaline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2362200" y="5867400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fibrocartilage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3108286" y="6412468"/>
            <a:ext cx="2682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Adapted from Childs,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0800" y="4267200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and</a:t>
            </a:r>
            <a:endParaRPr lang="en-US" sz="32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0050" y="1371600"/>
            <a:ext cx="13525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2000"/>
            <a:ext cx="13952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810000"/>
            <a:ext cx="2438400" cy="296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http://www.activemotionphysio.ca/media/img/771/lumbar_degeneration_anatomy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86328" y="3505200"/>
            <a:ext cx="2328672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Functions of the skeleton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Attachment and movement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75723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28956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914400" y="3352800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914400" y="37338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5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7696200" y="22098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7696200" y="37338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7696200" y="51054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4800600" y="50292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4724400" y="22098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4724400" y="3124200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24400" y="4038600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48200" y="4419600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96200" y="30480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772400" y="4114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00600" y="34290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5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914400" y="44196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85800" y="56388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Ligaments</a:t>
            </a:r>
            <a:r>
              <a:rPr lang="en-US" sz="3200" dirty="0" smtClean="0">
                <a:solidFill>
                  <a:schemeClr val="bg1"/>
                </a:solidFill>
              </a:rPr>
              <a:t> attach bone to bone (LBB)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05011" y="6336268"/>
            <a:ext cx="543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Adapted from Barbara, 2013 and Medimagery.net, 2013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Functions of the skeleton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Attachment and movement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2743200" y="1981200"/>
          <a:ext cx="3657600" cy="4315752"/>
        </p:xfrm>
        <a:graphic>
          <a:graphicData uri="http://schemas.openxmlformats.org/presentationml/2006/ole">
            <p:oleObj spid="_x0000_s3074" name="Photo Editor Photo" r:id="rId3" imgW="3228571" imgH="3809524" progId="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2819400" y="2057400"/>
            <a:ext cx="1600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tx1"/>
                </a:solidFill>
              </a:rPr>
              <a:t>?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371600"/>
            <a:ext cx="6464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Tendons</a:t>
            </a:r>
            <a:r>
              <a:rPr lang="en-US" sz="3200" dirty="0" smtClean="0">
                <a:solidFill>
                  <a:schemeClr val="bg1"/>
                </a:solidFill>
              </a:rPr>
              <a:t> attach muscle to bone (TMB)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6324600"/>
            <a:ext cx="2437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Adapted from ATP, 2003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581400"/>
            <a:ext cx="204962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Functions of the skeleton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Attachment and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685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Joint occurs where two or more bones articulate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133600"/>
            <a:ext cx="3733800" cy="160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886200"/>
            <a:ext cx="30005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704745" y="2286000"/>
          <a:ext cx="2905855" cy="3429000"/>
        </p:xfrm>
        <a:graphic>
          <a:graphicData uri="http://schemas.openxmlformats.org/presentationml/2006/ole">
            <p:oleObj spid="_x0000_s6146" name="Photo Editor Photo" r:id="rId7" imgW="3228571" imgH="3809524" progId="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" y="64008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Adapted from Barbara, 2013, </a:t>
            </a:r>
            <a:r>
              <a:rPr lang="en-US" dirty="0" err="1" smtClean="0">
                <a:solidFill>
                  <a:schemeClr val="bg1"/>
                </a:solidFill>
              </a:rPr>
              <a:t>Cibis</a:t>
            </a:r>
            <a:r>
              <a:rPr lang="en-US" dirty="0" smtClean="0">
                <a:solidFill>
                  <a:schemeClr val="bg1"/>
                </a:solidFill>
              </a:rPr>
              <a:t>, 2013, Medimagery.net, 2013, Vertebral Column, 2013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Functions of the skeleton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Attachment and movement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199" y="1759820"/>
          <a:ext cx="8305801" cy="372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1"/>
                <a:gridCol w="1676399"/>
                <a:gridCol w="1676400"/>
                <a:gridCol w="297180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Joint Structure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Joint Function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Joint Mobility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Examples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</a:tr>
              <a:tr h="92906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F</a:t>
                      </a:r>
                      <a:r>
                        <a:rPr lang="en-US" sz="2500" dirty="0" smtClean="0"/>
                        <a:t>ibrous</a:t>
                      </a:r>
                    </a:p>
                    <a:p>
                      <a:pPr algn="ctr"/>
                      <a:endParaRPr lang="en-US" sz="25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/>
                        <a:t>S</a:t>
                      </a:r>
                      <a:r>
                        <a:rPr lang="en-US" sz="2500" dirty="0" err="1" smtClean="0"/>
                        <a:t>yn</a:t>
                      </a:r>
                      <a:r>
                        <a:rPr lang="en-US" sz="2500" dirty="0" smtClean="0"/>
                        <a:t>-</a:t>
                      </a:r>
                    </a:p>
                    <a:p>
                      <a:pPr algn="ctr"/>
                      <a:r>
                        <a:rPr lang="en-US" sz="2500" dirty="0" err="1" smtClean="0"/>
                        <a:t>arthrotic</a:t>
                      </a:r>
                      <a:endParaRPr lang="en-US" sz="25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Immovable</a:t>
                      </a:r>
                      <a:endParaRPr lang="en-US" sz="25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Sutures</a:t>
                      </a:r>
                      <a:r>
                        <a:rPr lang="en-US" baseline="0" dirty="0" smtClean="0"/>
                        <a:t> of skull</a:t>
                      </a:r>
                    </a:p>
                    <a:p>
                      <a:pPr algn="ctr"/>
                      <a:r>
                        <a:rPr lang="en-US" baseline="0" dirty="0" err="1" smtClean="0"/>
                        <a:t>Tibiofibular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syndesmosis</a:t>
                      </a:r>
                      <a:r>
                        <a:rPr lang="en-US" baseline="0" dirty="0" smtClean="0"/>
                        <a:t> of lower leg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C</a:t>
                      </a:r>
                      <a:r>
                        <a:rPr lang="en-US" sz="2500" dirty="0" smtClean="0"/>
                        <a:t>artilaginous</a:t>
                      </a:r>
                      <a:endParaRPr lang="en-US" sz="25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/>
                        <a:t>A</a:t>
                      </a:r>
                      <a:r>
                        <a:rPr lang="en-US" sz="2500" dirty="0" err="1" smtClean="0"/>
                        <a:t>mphi</a:t>
                      </a:r>
                      <a:r>
                        <a:rPr lang="en-US" sz="2500" dirty="0" smtClean="0"/>
                        <a:t>-</a:t>
                      </a:r>
                    </a:p>
                    <a:p>
                      <a:pPr algn="ctr"/>
                      <a:r>
                        <a:rPr lang="en-US" sz="2500" dirty="0" err="1" smtClean="0"/>
                        <a:t>arthrotic</a:t>
                      </a:r>
                      <a:endParaRPr lang="en-US" sz="25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Slightly</a:t>
                      </a:r>
                      <a:r>
                        <a:rPr lang="en-US" sz="2500" baseline="0" dirty="0" smtClean="0"/>
                        <a:t> movable</a:t>
                      </a:r>
                      <a:endParaRPr lang="en-US" sz="25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Intervertebral</a:t>
                      </a:r>
                      <a:r>
                        <a:rPr lang="en-US" dirty="0" smtClean="0"/>
                        <a:t> joints</a:t>
                      </a:r>
                    </a:p>
                    <a:p>
                      <a:pPr algn="ctr"/>
                      <a:r>
                        <a:rPr lang="en-US" dirty="0" err="1" smtClean="0"/>
                        <a:t>Costochondral</a:t>
                      </a:r>
                      <a:r>
                        <a:rPr lang="en-US" dirty="0" smtClean="0"/>
                        <a:t> junctions of ribcage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</a:tr>
              <a:tr h="133448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S</a:t>
                      </a:r>
                      <a:r>
                        <a:rPr lang="en-US" sz="2500" dirty="0" smtClean="0"/>
                        <a:t>ynovial</a:t>
                      </a:r>
                      <a:endParaRPr lang="en-US" sz="25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D</a:t>
                      </a:r>
                      <a:r>
                        <a:rPr lang="en-US" sz="2500" dirty="0" smtClean="0"/>
                        <a:t>i-</a:t>
                      </a:r>
                    </a:p>
                    <a:p>
                      <a:pPr algn="ctr"/>
                      <a:r>
                        <a:rPr lang="en-US" sz="2500" dirty="0" err="1" smtClean="0"/>
                        <a:t>arthrotic</a:t>
                      </a:r>
                      <a:endParaRPr lang="en-US" sz="25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Freely movable</a:t>
                      </a:r>
                      <a:endParaRPr lang="en-US" sz="25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Glenohumeral</a:t>
                      </a:r>
                      <a:r>
                        <a:rPr lang="en-US" dirty="0" smtClean="0"/>
                        <a:t> joint of shoulder</a:t>
                      </a:r>
                    </a:p>
                    <a:p>
                      <a:pPr algn="ctr"/>
                      <a:r>
                        <a:rPr lang="en-US" dirty="0" err="1" smtClean="0"/>
                        <a:t>Humeroulnar</a:t>
                      </a:r>
                      <a:r>
                        <a:rPr lang="en-US" baseline="0" dirty="0" smtClean="0"/>
                        <a:t> joint</a:t>
                      </a:r>
                    </a:p>
                    <a:p>
                      <a:pPr algn="ctr"/>
                      <a:r>
                        <a:rPr lang="en-US" baseline="0" dirty="0" err="1" smtClean="0"/>
                        <a:t>Tibiofemoral</a:t>
                      </a:r>
                      <a:r>
                        <a:rPr lang="en-US" baseline="0" dirty="0" smtClean="0"/>
                        <a:t> joint of knee</a:t>
                      </a:r>
                      <a:endParaRPr lang="en-US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24200" y="5638800"/>
            <a:ext cx="297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smtClean="0">
                <a:solidFill>
                  <a:schemeClr val="bg1"/>
                </a:solidFill>
              </a:rPr>
              <a:t>F</a:t>
            </a:r>
            <a:r>
              <a:rPr lang="en-US" sz="3000" b="1" dirty="0" smtClean="0">
                <a:solidFill>
                  <a:schemeClr val="bg1"/>
                </a:solidFill>
              </a:rPr>
              <a:t>at </a:t>
            </a:r>
            <a:r>
              <a:rPr lang="en-US" sz="3000" b="1" u="sng" dirty="0" err="1" smtClean="0">
                <a:solidFill>
                  <a:schemeClr val="bg1"/>
                </a:solidFill>
              </a:rPr>
              <a:t>C</a:t>
            </a:r>
            <a:r>
              <a:rPr lang="en-US" sz="3000" b="1" dirty="0" err="1" smtClean="0">
                <a:solidFill>
                  <a:schemeClr val="bg1"/>
                </a:solidFill>
              </a:rPr>
              <a:t>at</a:t>
            </a:r>
            <a:r>
              <a:rPr lang="en-US" sz="3000" b="1" u="sng" dirty="0" err="1" smtClean="0">
                <a:solidFill>
                  <a:schemeClr val="bg1"/>
                </a:solidFill>
              </a:rPr>
              <a:t>S</a:t>
            </a:r>
            <a:r>
              <a:rPr lang="en-US" sz="3000" b="1" dirty="0" smtClean="0">
                <a:solidFill>
                  <a:schemeClr val="bg1"/>
                </a:solidFill>
              </a:rPr>
              <a:t> are </a:t>
            </a:r>
            <a:r>
              <a:rPr lang="en-US" sz="3000" b="1" u="sng" dirty="0" smtClean="0">
                <a:solidFill>
                  <a:schemeClr val="bg1"/>
                </a:solidFill>
              </a:rPr>
              <a:t>S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u="sng" dirty="0" smtClean="0">
                <a:solidFill>
                  <a:schemeClr val="bg1"/>
                </a:solidFill>
              </a:rPr>
              <a:t>A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u="sng" dirty="0" smtClean="0">
                <a:solidFill>
                  <a:schemeClr val="bg1"/>
                </a:solidFill>
              </a:rPr>
              <a:t>D</a:t>
            </a:r>
            <a:endParaRPr lang="en-US" sz="30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Functions of the skeleton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Attachment and movement</a:t>
            </a:r>
            <a:endParaRPr lang="en-US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47800"/>
            <a:ext cx="9024162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943600" y="6400800"/>
            <a:ext cx="3119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Adapted from Navigation, 2013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Functions of the skeleton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Attachment and movement</a:t>
            </a:r>
            <a:endParaRPr lang="en-US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1807"/>
            <a:ext cx="5486400" cy="518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264197" y="6096000"/>
            <a:ext cx="1879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Adapted from </a:t>
            </a:r>
            <a:r>
              <a:rPr lang="en-US" dirty="0" err="1" smtClean="0">
                <a:solidFill>
                  <a:schemeClr val="bg1"/>
                </a:solidFill>
              </a:rPr>
              <a:t>Arthmender</a:t>
            </a:r>
            <a:r>
              <a:rPr lang="en-US" dirty="0" smtClean="0">
                <a:solidFill>
                  <a:schemeClr val="bg1"/>
                </a:solidFill>
              </a:rPr>
              <a:t>, 2013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3276600" cy="236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Anatomical position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"/>
            <a:ext cx="3581400" cy="644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47800" y="62484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Adapted from Roman, 2011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chemeClr val="bg1"/>
                </a:solidFill>
              </a:rPr>
              <a:t>Resources: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"Joint Care." </a:t>
            </a:r>
            <a:r>
              <a:rPr lang="en-US" sz="1800" i="1" dirty="0" err="1" smtClean="0">
                <a:solidFill>
                  <a:schemeClr val="bg1"/>
                </a:solidFill>
              </a:rPr>
              <a:t>Arthmender</a:t>
            </a:r>
            <a:r>
              <a:rPr lang="en-US" sz="1800" i="1" dirty="0" smtClean="0">
                <a:solidFill>
                  <a:schemeClr val="bg1"/>
                </a:solidFill>
              </a:rPr>
              <a:t> for Joint Rejuvenation</a:t>
            </a:r>
            <a:r>
              <a:rPr lang="en-US" sz="1800" dirty="0" smtClean="0">
                <a:solidFill>
                  <a:schemeClr val="bg1"/>
                </a:solidFill>
              </a:rPr>
              <a:t>. </a:t>
            </a:r>
            <a:r>
              <a:rPr lang="en-US" sz="1800" dirty="0" err="1" smtClean="0">
                <a:solidFill>
                  <a:schemeClr val="bg1"/>
                </a:solidFill>
              </a:rPr>
              <a:t>Arthmender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n.d</a:t>
            </a:r>
            <a:r>
              <a:rPr lang="en-US" sz="1800" dirty="0" smtClean="0">
                <a:solidFill>
                  <a:schemeClr val="bg1"/>
                </a:solidFill>
              </a:rPr>
              <a:t>. Web. 06 Apr. 2013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"Achilles Tendon Problems." </a:t>
            </a:r>
            <a:r>
              <a:rPr lang="en-US" sz="1800" i="1" dirty="0" smtClean="0">
                <a:solidFill>
                  <a:schemeClr val="bg1"/>
                </a:solidFill>
              </a:rPr>
              <a:t>Http://www.methodistorthopedics.com/achilles-tendon-problems</a:t>
            </a:r>
            <a:r>
              <a:rPr lang="en-US" sz="1800" dirty="0" smtClean="0">
                <a:solidFill>
                  <a:schemeClr val="bg1"/>
                </a:solidFill>
              </a:rPr>
              <a:t>. The Methodist Hospital System, 2003. Web. 06 Apr. 2013.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Barbara, Deborah Day. "Growing New Cartilage." </a:t>
            </a:r>
            <a:r>
              <a:rPr lang="en-US" sz="1800" i="1" dirty="0" smtClean="0">
                <a:solidFill>
                  <a:schemeClr val="bg1"/>
                </a:solidFill>
              </a:rPr>
              <a:t>Growing New Cartilage</a:t>
            </a:r>
            <a:r>
              <a:rPr lang="en-US" sz="1800" dirty="0" smtClean="0">
                <a:solidFill>
                  <a:schemeClr val="bg1"/>
                </a:solidFill>
              </a:rPr>
              <a:t>. Johns Hopkins University, </a:t>
            </a:r>
            <a:r>
              <a:rPr lang="en-US" sz="1800" dirty="0" err="1" smtClean="0">
                <a:solidFill>
                  <a:schemeClr val="bg1"/>
                </a:solidFill>
              </a:rPr>
              <a:t>n.d</a:t>
            </a:r>
            <a:r>
              <a:rPr lang="en-US" sz="1800" dirty="0" smtClean="0">
                <a:solidFill>
                  <a:schemeClr val="bg1"/>
                </a:solidFill>
              </a:rPr>
              <a:t>. Web. 06 Apr. 2013.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Biel, Andrew, and Robin Dorn. </a:t>
            </a:r>
            <a:r>
              <a:rPr lang="en-US" sz="1800" i="1" dirty="0" smtClean="0">
                <a:solidFill>
                  <a:schemeClr val="bg1"/>
                </a:solidFill>
              </a:rPr>
              <a:t>Trail Guide to the Body: How to Locate Muscles, Bones, and More</a:t>
            </a:r>
            <a:r>
              <a:rPr lang="en-US" sz="1800" dirty="0" smtClean="0">
                <a:solidFill>
                  <a:schemeClr val="bg1"/>
                </a:solidFill>
              </a:rPr>
              <a:t>. 3rd ed. Boulder, CO: of </a:t>
            </a:r>
            <a:r>
              <a:rPr lang="en-US" sz="1800" dirty="0" err="1" smtClean="0">
                <a:solidFill>
                  <a:schemeClr val="bg1"/>
                </a:solidFill>
              </a:rPr>
              <a:t>Disocvery</a:t>
            </a:r>
            <a:r>
              <a:rPr lang="en-US" sz="1800" dirty="0" smtClean="0">
                <a:solidFill>
                  <a:schemeClr val="bg1"/>
                </a:solidFill>
              </a:rPr>
              <a:t>, 2005. Print. Page 41.</a:t>
            </a:r>
          </a:p>
          <a:p>
            <a:pPr>
              <a:buNone/>
            </a:pPr>
            <a:r>
              <a:rPr lang="en-US" sz="1800" dirty="0" err="1" smtClean="0">
                <a:solidFill>
                  <a:schemeClr val="bg1"/>
                </a:solidFill>
              </a:rPr>
              <a:t>Cibis</a:t>
            </a:r>
            <a:r>
              <a:rPr lang="en-US" sz="1800" dirty="0" smtClean="0">
                <a:solidFill>
                  <a:schemeClr val="bg1"/>
                </a:solidFill>
              </a:rPr>
              <a:t>, V. "Rdfobi.de." </a:t>
            </a:r>
            <a:r>
              <a:rPr lang="en-US" sz="1800" i="1" dirty="0" err="1" smtClean="0">
                <a:solidFill>
                  <a:schemeClr val="bg1"/>
                </a:solidFill>
              </a:rPr>
              <a:t>Rdfobide</a:t>
            </a:r>
            <a:r>
              <a:rPr lang="en-US" sz="1800" dirty="0" smtClean="0">
                <a:solidFill>
                  <a:schemeClr val="bg1"/>
                </a:solidFill>
              </a:rPr>
              <a:t>. </a:t>
            </a:r>
            <a:r>
              <a:rPr lang="en-US" sz="1800" dirty="0" err="1" smtClean="0">
                <a:solidFill>
                  <a:schemeClr val="bg1"/>
                </a:solidFill>
              </a:rPr>
              <a:t>Haftungsausschluß</a:t>
            </a:r>
            <a:r>
              <a:rPr lang="en-US" sz="1800" dirty="0" smtClean="0">
                <a:solidFill>
                  <a:schemeClr val="bg1"/>
                </a:solidFill>
              </a:rPr>
              <a:t>, 01 Jan. 2013. Web. 06 Apr. 2013.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Childs, Gwen. "CARTILAGE." </a:t>
            </a:r>
            <a:r>
              <a:rPr lang="en-US" sz="1800" i="1" dirty="0" smtClean="0">
                <a:solidFill>
                  <a:schemeClr val="bg1"/>
                </a:solidFill>
              </a:rPr>
              <a:t>CARTILAGE</a:t>
            </a:r>
            <a:r>
              <a:rPr lang="en-US" sz="1800" dirty="0" smtClean="0">
                <a:solidFill>
                  <a:schemeClr val="bg1"/>
                </a:solidFill>
              </a:rPr>
              <a:t>. Gwen V. Childs, Ph.D., </a:t>
            </a:r>
            <a:r>
              <a:rPr lang="en-US" sz="1800" dirty="0" err="1" smtClean="0">
                <a:solidFill>
                  <a:schemeClr val="bg1"/>
                </a:solidFill>
              </a:rPr>
              <a:t>WebMistress</a:t>
            </a:r>
            <a:r>
              <a:rPr lang="en-US" sz="1800" dirty="0" smtClean="0">
                <a:solidFill>
                  <a:schemeClr val="bg1"/>
                </a:solidFill>
              </a:rPr>
              <a:t>, 21 Feb. 2011. Web. 06 Apr. 2013.</a:t>
            </a:r>
          </a:p>
          <a:p>
            <a:pPr>
              <a:buNone/>
            </a:pPr>
            <a:r>
              <a:rPr lang="en-US" sz="1800" dirty="0" err="1" smtClean="0">
                <a:solidFill>
                  <a:schemeClr val="bg1"/>
                </a:solidFill>
              </a:rPr>
              <a:t>Mennear</a:t>
            </a:r>
            <a:r>
              <a:rPr lang="en-US" sz="1800" dirty="0" smtClean="0">
                <a:solidFill>
                  <a:schemeClr val="bg1"/>
                </a:solidFill>
              </a:rPr>
              <a:t>, David. "These Bones Of Mine." Web log post. </a:t>
            </a:r>
            <a:r>
              <a:rPr lang="en-US" sz="1800" i="1" dirty="0" smtClean="0">
                <a:solidFill>
                  <a:schemeClr val="bg1"/>
                </a:solidFill>
              </a:rPr>
              <a:t>These Bones Of Mine</a:t>
            </a:r>
            <a:r>
              <a:rPr lang="en-US" sz="1800" dirty="0" smtClean="0">
                <a:solidFill>
                  <a:schemeClr val="bg1"/>
                </a:solidFill>
              </a:rPr>
              <a:t>. Wordpress.com, 28 Feb. 2012. Web. 05 Apr. 2013.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MMG. "Elbow Replacement." </a:t>
            </a:r>
            <a:r>
              <a:rPr lang="en-US" sz="1800" i="1" dirty="0" smtClean="0">
                <a:solidFill>
                  <a:schemeClr val="bg1"/>
                </a:solidFill>
              </a:rPr>
              <a:t>Artificial Joint Replacement of the Elbow</a:t>
            </a:r>
            <a:r>
              <a:rPr lang="en-US" sz="1800" dirty="0" smtClean="0">
                <a:solidFill>
                  <a:schemeClr val="bg1"/>
                </a:solidFill>
              </a:rPr>
              <a:t>. MMC, 2000. Web. 06 Apr. 2013.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MMG. "Physiotherapy in Banff for Lower Back." </a:t>
            </a:r>
            <a:r>
              <a:rPr lang="en-US" sz="1800" i="1" dirty="0" smtClean="0">
                <a:solidFill>
                  <a:schemeClr val="bg1"/>
                </a:solidFill>
              </a:rPr>
              <a:t>Physiotherapy in Banff for Lower Back</a:t>
            </a:r>
            <a:r>
              <a:rPr lang="en-US" sz="1800" dirty="0" smtClean="0">
                <a:solidFill>
                  <a:schemeClr val="bg1"/>
                </a:solidFill>
              </a:rPr>
              <a:t>. MMG, 2002. Web. 06 Apr.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533400"/>
            <a:ext cx="7772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"Musculoskeletal Stock Art: Medical Imagery - Anatomical Art, Illustration, 	Graphics and Animation." </a:t>
            </a:r>
            <a:r>
              <a:rPr lang="en-US" i="1" dirty="0" smtClean="0">
                <a:solidFill>
                  <a:schemeClr val="bg1"/>
                </a:solidFill>
              </a:rPr>
              <a:t>MedImagery.net</a:t>
            </a:r>
            <a:r>
              <a:rPr lang="en-US" dirty="0" smtClean="0">
                <a:solidFill>
                  <a:schemeClr val="bg1"/>
                </a:solidFill>
              </a:rPr>
              <a:t>. Medical Imagery, </a:t>
            </a:r>
            <a:r>
              <a:rPr lang="en-US" dirty="0" err="1" smtClean="0">
                <a:solidFill>
                  <a:schemeClr val="bg1"/>
                </a:solidFill>
              </a:rPr>
              <a:t>n.d</a:t>
            </a:r>
            <a:r>
              <a:rPr lang="en-US" dirty="0" smtClean="0">
                <a:solidFill>
                  <a:schemeClr val="bg1"/>
                </a:solidFill>
              </a:rPr>
              <a:t>. Web. 	06 Apr. 2013.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"Navigation." </a:t>
            </a:r>
            <a:r>
              <a:rPr lang="en-US" i="1" dirty="0" smtClean="0">
                <a:solidFill>
                  <a:schemeClr val="bg1"/>
                </a:solidFill>
              </a:rPr>
              <a:t>Joint Structure as It Should Be</a:t>
            </a:r>
            <a:r>
              <a:rPr lang="en-US" dirty="0" smtClean="0">
                <a:solidFill>
                  <a:schemeClr val="bg1"/>
                </a:solidFill>
              </a:rPr>
              <a:t>. CDC Wellbeing, </a:t>
            </a:r>
            <a:r>
              <a:rPr lang="en-US" dirty="0" err="1" smtClean="0">
                <a:solidFill>
                  <a:schemeClr val="bg1"/>
                </a:solidFill>
              </a:rPr>
              <a:t>n.d</a:t>
            </a:r>
            <a:r>
              <a:rPr lang="en-US" dirty="0" smtClean="0">
                <a:solidFill>
                  <a:schemeClr val="bg1"/>
                </a:solidFill>
              </a:rPr>
              <a:t>. Web. 06 Apr. 	2013.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Rajczyk</a:t>
            </a:r>
            <a:r>
              <a:rPr lang="en-US" dirty="0" smtClean="0">
                <a:solidFill>
                  <a:schemeClr val="bg1"/>
                </a:solidFill>
              </a:rPr>
              <a:t>, Janet. "Human Biology." Weblog post. </a:t>
            </a:r>
            <a:r>
              <a:rPr lang="en-US" i="1" dirty="0" smtClean="0">
                <a:solidFill>
                  <a:schemeClr val="bg1"/>
                </a:solidFill>
              </a:rPr>
              <a:t>Human Biology</a:t>
            </a:r>
            <a:r>
              <a:rPr lang="en-US" dirty="0" smtClean="0">
                <a:solidFill>
                  <a:schemeClr val="bg1"/>
                </a:solidFill>
              </a:rPr>
              <a:t>. Blogspot.com, 12 	Apr. 2008. Web. 05 Apr. 2013.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Roman, Enrique. </a:t>
            </a:r>
            <a:r>
              <a:rPr lang="en-US" i="1" dirty="0" smtClean="0">
                <a:solidFill>
                  <a:schemeClr val="bg1"/>
                </a:solidFill>
              </a:rPr>
              <a:t>General Concepts of Anatomy</a:t>
            </a:r>
            <a:r>
              <a:rPr lang="en-US" dirty="0" smtClean="0">
                <a:solidFill>
                  <a:schemeClr val="bg1"/>
                </a:solidFill>
              </a:rPr>
              <a:t>. Digital image. </a:t>
            </a:r>
            <a:r>
              <a:rPr lang="en-US" i="1" dirty="0" smtClean="0">
                <a:solidFill>
                  <a:schemeClr val="bg1"/>
                </a:solidFill>
              </a:rPr>
              <a:t>Exercise And 	Wellness 330 </a:t>
            </a:r>
            <a:r>
              <a:rPr lang="en-US" i="1" dirty="0" err="1" smtClean="0">
                <a:solidFill>
                  <a:schemeClr val="bg1"/>
                </a:solidFill>
              </a:rPr>
              <a:t>Pabedinskas</a:t>
            </a:r>
            <a:r>
              <a:rPr lang="en-US" i="1" dirty="0" smtClean="0">
                <a:solidFill>
                  <a:schemeClr val="bg1"/>
                </a:solidFill>
              </a:rPr>
              <a:t> Flashcards</a:t>
            </a:r>
            <a:r>
              <a:rPr lang="en-US" dirty="0" smtClean="0">
                <a:solidFill>
                  <a:schemeClr val="bg1"/>
                </a:solidFill>
              </a:rPr>
              <a:t>. STUDYBLUE INC, 6 Sept. 2011. 	Web. 05 Apr. 2013.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Shock, Cedric. </a:t>
            </a:r>
            <a:r>
              <a:rPr lang="en-US" i="1" dirty="0" smtClean="0">
                <a:solidFill>
                  <a:schemeClr val="bg1"/>
                </a:solidFill>
              </a:rPr>
              <a:t>Appendicular Skeleton: Pelvic Girdle</a:t>
            </a:r>
            <a:r>
              <a:rPr lang="en-US" dirty="0" smtClean="0">
                <a:solidFill>
                  <a:schemeClr val="bg1"/>
                </a:solidFill>
              </a:rPr>
              <a:t>. Digital image. </a:t>
            </a:r>
            <a:r>
              <a:rPr lang="en-US" i="1" dirty="0" smtClean="0">
                <a:solidFill>
                  <a:schemeClr val="bg1"/>
                </a:solidFill>
              </a:rPr>
              <a:t>Appendicular 	Skeleton: Pelvic Girdle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N.p</a:t>
            </a:r>
            <a:r>
              <a:rPr lang="en-US" dirty="0" smtClean="0">
                <a:solidFill>
                  <a:schemeClr val="bg1"/>
                </a:solidFill>
              </a:rPr>
              <a:t>., 1998. Web. 06 Apr. 2013.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"Travel Leisure." </a:t>
            </a:r>
            <a:r>
              <a:rPr lang="en-US" i="1" dirty="0" smtClean="0">
                <a:solidFill>
                  <a:schemeClr val="bg1"/>
                </a:solidFill>
              </a:rPr>
              <a:t>Travel Leisure</a:t>
            </a:r>
            <a:r>
              <a:rPr lang="en-US" dirty="0" smtClean="0">
                <a:solidFill>
                  <a:schemeClr val="bg1"/>
                </a:solidFill>
              </a:rPr>
              <a:t>. American Express Publishing Corporation, Mar. 	2010. Web. 06 Apr. 2013.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Vertebral Column</a:t>
            </a:r>
            <a:r>
              <a:rPr lang="en-US" dirty="0" smtClean="0">
                <a:solidFill>
                  <a:schemeClr val="bg1"/>
                </a:solidFill>
              </a:rPr>
              <a:t>. Digital image. </a:t>
            </a:r>
            <a:r>
              <a:rPr lang="en-US" i="1" dirty="0" smtClean="0">
                <a:solidFill>
                  <a:schemeClr val="bg1"/>
                </a:solidFill>
              </a:rPr>
              <a:t>Wikipedia</a:t>
            </a:r>
            <a:r>
              <a:rPr lang="en-US" dirty="0" smtClean="0">
                <a:solidFill>
                  <a:schemeClr val="bg1"/>
                </a:solidFill>
              </a:rPr>
              <a:t>. Wikimedia Foundation, 04 June 2013. 	Web. 06 Apr. 2013.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"Veterinary Online- Bones." </a:t>
            </a:r>
            <a:r>
              <a:rPr lang="en-US" i="1" dirty="0" smtClean="0">
                <a:solidFill>
                  <a:schemeClr val="bg1"/>
                </a:solidFill>
              </a:rPr>
              <a:t>Veterinary Online- Bones</a:t>
            </a:r>
            <a:r>
              <a:rPr lang="en-US" dirty="0" smtClean="0">
                <a:solidFill>
                  <a:schemeClr val="bg1"/>
                </a:solidFill>
              </a:rPr>
              <a:t>. Blogspot.com, 2012. Web. 	06 Apr. 2013.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Williford</a:t>
            </a:r>
            <a:r>
              <a:rPr lang="en-US" dirty="0" smtClean="0">
                <a:solidFill>
                  <a:schemeClr val="bg1"/>
                </a:solidFill>
              </a:rPr>
              <a:t>, Kristen. "Interactive Biology, by Leslie Samuel." </a:t>
            </a:r>
            <a:r>
              <a:rPr lang="en-US" i="1" dirty="0" smtClean="0">
                <a:solidFill>
                  <a:schemeClr val="bg1"/>
                </a:solidFill>
              </a:rPr>
              <a:t>Interactive Biology by 	Leslie Samuel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Nteractive</a:t>
            </a:r>
            <a:r>
              <a:rPr lang="en-US" dirty="0" smtClean="0">
                <a:solidFill>
                  <a:schemeClr val="bg1"/>
                </a:solidFill>
              </a:rPr>
              <a:t> Biology, by Leslie Samuel, July 2012. Web. 06 	Apr. 2013.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Directional terms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87473"/>
            <a:ext cx="5867400" cy="591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467600" y="5867400"/>
            <a:ext cx="1591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Adapted from </a:t>
            </a:r>
            <a:r>
              <a:rPr lang="en-US" dirty="0" err="1" smtClean="0">
                <a:solidFill>
                  <a:schemeClr val="bg1"/>
                </a:solidFill>
              </a:rPr>
              <a:t>Mennear</a:t>
            </a:r>
            <a:r>
              <a:rPr lang="en-US" dirty="0" smtClean="0">
                <a:solidFill>
                  <a:schemeClr val="bg1"/>
                </a:solidFill>
              </a:rPr>
              <a:t>, 2012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15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Axial skeleton (red)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43200" y="762000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ANTERIOR POSITION</a:t>
            </a:r>
            <a:endParaRPr lang="en-US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95400"/>
            <a:ext cx="359010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705600" y="57150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Adapted from </a:t>
            </a:r>
            <a:r>
              <a:rPr lang="en-US" dirty="0" err="1" smtClean="0">
                <a:solidFill>
                  <a:schemeClr val="bg1"/>
                </a:solidFill>
              </a:rPr>
              <a:t>Rajczyk</a:t>
            </a:r>
            <a:r>
              <a:rPr lang="en-US" dirty="0" smtClean="0">
                <a:solidFill>
                  <a:schemeClr val="bg1"/>
                </a:solidFill>
              </a:rPr>
              <a:t>, 2008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Vertebral column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12313"/>
            <a:ext cx="3733800" cy="513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1600200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Cervical: </a:t>
            </a:r>
            <a:r>
              <a:rPr lang="en-US" sz="3600" dirty="0" smtClean="0">
                <a:solidFill>
                  <a:schemeClr val="bg1"/>
                </a:solidFill>
              </a:rPr>
              <a:t>Breakfast at 7</a:t>
            </a:r>
          </a:p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Thoracic: </a:t>
            </a:r>
            <a:r>
              <a:rPr lang="en-US" sz="3600" dirty="0" smtClean="0">
                <a:solidFill>
                  <a:schemeClr val="bg1"/>
                </a:solidFill>
              </a:rPr>
              <a:t>Lunch at 12</a:t>
            </a:r>
          </a:p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Lumbar: </a:t>
            </a:r>
            <a:r>
              <a:rPr lang="en-US" sz="3600" dirty="0" smtClean="0">
                <a:solidFill>
                  <a:schemeClr val="bg1"/>
                </a:solidFill>
              </a:rPr>
              <a:t>Dinner at 5</a:t>
            </a:r>
          </a:p>
          <a:p>
            <a:pPr algn="ctr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5 Sacral bones fused as 1</a:t>
            </a:r>
          </a:p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4 Coccyx bones fused as 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00" y="6324600"/>
            <a:ext cx="2390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Vertebral Column, 2013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76200"/>
            <a:ext cx="4038600" cy="2057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Appendicular skeleton (violet)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5000" y="2667000"/>
            <a:ext cx="304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POSTERIOR POSITION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410200" y="60198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Adapted from Biel and Robin, 2005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4844442" cy="647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Appendicular skeleton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PECTORAL GIRDLE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486400" cy="459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400800" y="6324600"/>
            <a:ext cx="2561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Adapted from </a:t>
            </a:r>
            <a:r>
              <a:rPr lang="en-US" dirty="0" err="1" smtClean="0">
                <a:solidFill>
                  <a:schemeClr val="bg1"/>
                </a:solidFill>
              </a:rPr>
              <a:t>Cibis</a:t>
            </a:r>
            <a:r>
              <a:rPr lang="en-US" dirty="0" smtClean="0">
                <a:solidFill>
                  <a:schemeClr val="bg1"/>
                </a:solidFill>
              </a:rPr>
              <a:t>, 2013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Appendicular skeleton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PELVIC GIRDLE</a:t>
            </a:r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47800"/>
            <a:ext cx="45339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162800" y="59436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Adapted from Shock, 1998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Functions of the skeleton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Blood cell formation and mineral reservoir</a:t>
            </a:r>
            <a:endParaRPr lang="en-US" sz="40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1143000"/>
            <a:ext cx="8139112" cy="533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029200" y="6488668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Adapted from Veterinary Online, 2012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601</Words>
  <Application>Microsoft Office PowerPoint</Application>
  <PresentationFormat>On-screen Show (4:3)</PresentationFormat>
  <Paragraphs>122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Photo Editor Photo</vt:lpstr>
      <vt:lpstr>Slide 1</vt:lpstr>
      <vt:lpstr>Anatomical position</vt:lpstr>
      <vt:lpstr>Directional terms</vt:lpstr>
      <vt:lpstr>Axial skeleton (red)</vt:lpstr>
      <vt:lpstr>Vertebral column</vt:lpstr>
      <vt:lpstr>Appendicular skeleton (violet)</vt:lpstr>
      <vt:lpstr>Appendicular skeleton PECTORAL GIRDLE</vt:lpstr>
      <vt:lpstr>Appendicular skeleton PELVIC GIRDLE</vt:lpstr>
      <vt:lpstr>Functions of the skeleton Blood cell formation and mineral reservoir</vt:lpstr>
      <vt:lpstr>Functions of the skeleton  Support and protection</vt:lpstr>
      <vt:lpstr>Functions of the skeleton  Support and protection</vt:lpstr>
      <vt:lpstr>Functions of the skeleton  Attachment and movement</vt:lpstr>
      <vt:lpstr>Functions of the skeleton  Attachment and movement</vt:lpstr>
      <vt:lpstr>Functions of the skeleton  Attachment and movement</vt:lpstr>
      <vt:lpstr>Functions of the skeleton  Attachment and movement</vt:lpstr>
      <vt:lpstr>Functions of the skeleton  Attachment and movement</vt:lpstr>
      <vt:lpstr>Functions of the skeleton  Attachment and movement</vt:lpstr>
      <vt:lpstr>Functions of the skeleton  Attachment and movement</vt:lpstr>
      <vt:lpstr>Functions of the skeleton  Attachment and movement</vt:lpstr>
      <vt:lpstr>Slide 20</vt:lpstr>
      <vt:lpstr>Slide 21</vt:lpstr>
    </vt:vector>
  </TitlesOfParts>
  <Company>United World College-USA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119</cp:revision>
  <dcterms:created xsi:type="dcterms:W3CDTF">2012-04-03T00:58:25Z</dcterms:created>
  <dcterms:modified xsi:type="dcterms:W3CDTF">2013-11-07T03:03:22Z</dcterms:modified>
</cp:coreProperties>
</file>