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70" r:id="rId3"/>
    <p:sldId id="257" r:id="rId4"/>
    <p:sldId id="258" r:id="rId5"/>
    <p:sldId id="259" r:id="rId6"/>
    <p:sldId id="260" r:id="rId7"/>
    <p:sldId id="267" r:id="rId8"/>
    <p:sldId id="268" r:id="rId9"/>
    <p:sldId id="269" r:id="rId10"/>
    <p:sldId id="261" r:id="rId11"/>
    <p:sldId id="271" r:id="rId12"/>
    <p:sldId id="262" r:id="rId13"/>
    <p:sldId id="266" r:id="rId14"/>
    <p:sldId id="263" r:id="rId15"/>
    <p:sldId id="264" r:id="rId16"/>
    <p:sldId id="265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8" y="-11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7D16F-A3B1-483A-9FDF-C9E4D5B1E93F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E1633-E75A-45E7-AEA7-AB69FE8AD6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9C3B-D967-4E5A-84A9-6EDF39AB71AC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9425-7AB4-41C4-855A-CD615C9EF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9C3B-D967-4E5A-84A9-6EDF39AB71AC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9425-7AB4-41C4-855A-CD615C9EF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9C3B-D967-4E5A-84A9-6EDF39AB71AC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9425-7AB4-41C4-855A-CD615C9EF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9C3B-D967-4E5A-84A9-6EDF39AB71AC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9425-7AB4-41C4-855A-CD615C9EF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9C3B-D967-4E5A-84A9-6EDF39AB71AC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9425-7AB4-41C4-855A-CD615C9EF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9C3B-D967-4E5A-84A9-6EDF39AB71AC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9425-7AB4-41C4-855A-CD615C9EF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9C3B-D967-4E5A-84A9-6EDF39AB71AC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9425-7AB4-41C4-855A-CD615C9EF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9C3B-D967-4E5A-84A9-6EDF39AB71AC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9425-7AB4-41C4-855A-CD615C9EF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9C3B-D967-4E5A-84A9-6EDF39AB71AC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9425-7AB4-41C4-855A-CD615C9EF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9C3B-D967-4E5A-84A9-6EDF39AB71AC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9425-7AB4-41C4-855A-CD615C9EF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9C3B-D967-4E5A-84A9-6EDF39AB71AC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9425-7AB4-41C4-855A-CD615C9EF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F9C3B-D967-4E5A-84A9-6EDF39AB71AC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F9425-7AB4-41C4-855A-CD615C9EF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48006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- Structure of </a:t>
            </a:r>
            <a:r>
              <a:rPr lang="en-US" sz="2800" dirty="0" err="1" smtClean="0"/>
              <a:t>ventilatory</a:t>
            </a:r>
            <a:r>
              <a:rPr lang="en-US" sz="2800" dirty="0" smtClean="0"/>
              <a:t> system</a:t>
            </a:r>
            <a:br>
              <a:rPr lang="en-US" sz="2800" dirty="0" smtClean="0"/>
            </a:br>
            <a:r>
              <a:rPr lang="en-US" sz="2800" dirty="0" smtClean="0"/>
              <a:t>- Functions of airways</a:t>
            </a:r>
            <a:br>
              <a:rPr lang="en-US" sz="2800" dirty="0" smtClean="0"/>
            </a:br>
            <a:r>
              <a:rPr lang="en-US" sz="2800" dirty="0" smtClean="0"/>
              <a:t>- Pulmonary ventilation mechanics</a:t>
            </a:r>
            <a:br>
              <a:rPr lang="en-US" sz="2800" dirty="0" smtClean="0"/>
            </a:br>
            <a:r>
              <a:rPr lang="en-US" sz="2800" dirty="0" smtClean="0"/>
              <a:t>- Alveoli exchange</a:t>
            </a:r>
            <a:br>
              <a:rPr lang="en-US" sz="2800" dirty="0" smtClean="0"/>
            </a:br>
            <a:r>
              <a:rPr lang="en-US" sz="2800" dirty="0" smtClean="0"/>
              <a:t>- Hemoglobin in oxygen transport</a:t>
            </a:r>
            <a:br>
              <a:rPr lang="en-US" sz="2800" dirty="0" smtClean="0"/>
            </a:br>
            <a:r>
              <a:rPr lang="en-US" sz="2800" dirty="0" smtClean="0"/>
              <a:t>- Nervous and chemical control during exercise</a:t>
            </a:r>
            <a:br>
              <a:rPr lang="en-US" sz="2800" dirty="0" smtClean="0"/>
            </a:br>
            <a:r>
              <a:rPr lang="en-US" sz="2800" dirty="0" smtClean="0"/>
              <a:t>- Total lung capacity</a:t>
            </a:r>
            <a:br>
              <a:rPr lang="en-US" sz="2800" dirty="0" smtClean="0"/>
            </a:br>
            <a:r>
              <a:rPr lang="en-US" sz="2800" dirty="0" smtClean="0"/>
              <a:t>- Vital capacity</a:t>
            </a:r>
            <a:br>
              <a:rPr lang="en-US" sz="2800" dirty="0" smtClean="0"/>
            </a:br>
            <a:r>
              <a:rPr lang="en-US" sz="2800" dirty="0" smtClean="0"/>
              <a:t>- Tidal volume</a:t>
            </a:r>
            <a:br>
              <a:rPr lang="en-US" sz="2800" dirty="0" smtClean="0"/>
            </a:br>
            <a:r>
              <a:rPr lang="en-US" sz="2800" dirty="0" smtClean="0"/>
              <a:t>- Expiratory reserve</a:t>
            </a:r>
            <a:br>
              <a:rPr lang="en-US" sz="2800" dirty="0" smtClean="0"/>
            </a:br>
            <a:r>
              <a:rPr lang="en-US" sz="2800" dirty="0" smtClean="0"/>
              <a:t>- </a:t>
            </a:r>
            <a:r>
              <a:rPr lang="en-US" sz="2800" dirty="0" err="1" smtClean="0"/>
              <a:t>Inspiratory</a:t>
            </a:r>
            <a:r>
              <a:rPr lang="en-US" sz="2800" dirty="0" smtClean="0"/>
              <a:t> reserve</a:t>
            </a:r>
            <a:br>
              <a:rPr lang="en-US" sz="2800" dirty="0" smtClean="0"/>
            </a:br>
            <a:r>
              <a:rPr lang="en-US" sz="2800" dirty="0" smtClean="0"/>
              <a:t>- Residual volume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685801"/>
            <a:ext cx="77724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Ventilatory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System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Total lung capacity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Volume in the lungs after maximum inhalation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Lung </a:t>
            </a:r>
            <a:r>
              <a:rPr lang="en-US" b="1" dirty="0" smtClean="0"/>
              <a:t>volume - </a:t>
            </a:r>
            <a:r>
              <a:rPr lang="en-US" b="1" dirty="0" err="1" smtClean="0"/>
              <a:t>Spirogram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/>
              <a:t>Page 34 of the book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676" y="1828800"/>
            <a:ext cx="8657724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Vital capacity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Maximum volume of air that can be exhaled after a maximum inhalation.</a:t>
            </a:r>
          </a:p>
          <a:p>
            <a:pPr algn="ctr">
              <a:buNone/>
            </a:pPr>
            <a:endParaRPr lang="en-AU" sz="3000" dirty="0" smtClean="0"/>
          </a:p>
          <a:p>
            <a:pPr lvl="1" algn="ctr">
              <a:lnSpc>
                <a:spcPct val="95000"/>
              </a:lnSpc>
              <a:buClr>
                <a:srgbClr val="00FF00"/>
              </a:buClr>
              <a:buSzPct val="65000"/>
              <a:buNone/>
            </a:pPr>
            <a:r>
              <a:rPr lang="en-AU" sz="3200" dirty="0" smtClean="0"/>
              <a:t>Total lung capacity can be calculated by adding vital capacity to residual volume of the lungs.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Residual volume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7467600" cy="4038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AU" dirty="0" smtClean="0"/>
              <a:t>Amount after forcible exhale... That is </a:t>
            </a:r>
            <a:r>
              <a:rPr lang="en-US" dirty="0" smtClean="0"/>
              <a:t>volume of air still contained in the lungs after a maximal exhalation.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Tidal volume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Volume of air breathed in and out in any one breath. Usually this is around 500ml of air.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Expiratory reserve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The volume of air in excess of tidal volume that can be exhaled forcibly.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Inspiratory</a:t>
            </a:r>
            <a:r>
              <a:rPr lang="en-US" b="1" dirty="0" smtClean="0"/>
              <a:t> reserve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229600" cy="18288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Additional inspired air over and above tidal volume. This may amount to more than 3 liters of air.</a:t>
            </a:r>
            <a:endParaRPr lang="en-AU" sz="9600" dirty="0">
              <a:latin typeface="Tahom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TERMS:</a:t>
            </a:r>
          </a:p>
          <a:p>
            <a:pPr algn="ctr">
              <a:buNone/>
            </a:pPr>
            <a:r>
              <a:rPr lang="en-US" dirty="0" smtClean="0"/>
              <a:t>Respiration (exchange) </a:t>
            </a:r>
            <a:r>
              <a:rPr lang="en-US" dirty="0" err="1" smtClean="0"/>
              <a:t>vs</a:t>
            </a:r>
            <a:r>
              <a:rPr lang="en-US" dirty="0" smtClean="0"/>
              <a:t> ventilation (flow)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External (lungs) </a:t>
            </a:r>
            <a:r>
              <a:rPr lang="en-US" dirty="0" err="1" smtClean="0"/>
              <a:t>vs</a:t>
            </a:r>
            <a:r>
              <a:rPr lang="en-US" dirty="0" smtClean="0"/>
              <a:t> Internal (body) respiration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Inspiration </a:t>
            </a:r>
            <a:r>
              <a:rPr lang="en-US" dirty="0" err="1" smtClean="0"/>
              <a:t>vs</a:t>
            </a:r>
            <a:r>
              <a:rPr lang="en-US" dirty="0" smtClean="0"/>
              <a:t> expiration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Oxygen, carbon dioxide, nitrogen etc.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Structure of </a:t>
            </a:r>
            <a:r>
              <a:rPr lang="en-US" b="1" dirty="0" err="1" smtClean="0"/>
              <a:t>ventilatory</a:t>
            </a:r>
            <a:r>
              <a:rPr lang="en-US" b="1" dirty="0" smtClean="0"/>
              <a:t> system</a:t>
            </a:r>
            <a:endParaRPr lang="en-US" b="1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219200"/>
            <a:ext cx="6248400" cy="5287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Structure of respiratory system in the thoracic cavity</a:t>
            </a:r>
            <a:endParaRPr lang="en-US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447800"/>
            <a:ext cx="6172200" cy="5177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Functions of airways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ctr">
              <a:lnSpc>
                <a:spcPct val="95000"/>
              </a:lnSpc>
              <a:buClr>
                <a:schemeClr val="tx1"/>
              </a:buClr>
              <a:buSzPct val="65000"/>
              <a:buNone/>
            </a:pPr>
            <a:r>
              <a:rPr lang="en-AU" u="sng" dirty="0" smtClean="0">
                <a:latin typeface="Tahoma" pitchFamily="34" charset="0"/>
                <a:cs typeface="Times New Roman" charset="0"/>
              </a:rPr>
              <a:t>Passages via which air enters lungs provide for:</a:t>
            </a:r>
          </a:p>
          <a:p>
            <a:pPr lvl="1" algn="ctr">
              <a:lnSpc>
                <a:spcPct val="95000"/>
              </a:lnSpc>
              <a:buClr>
                <a:schemeClr val="tx1"/>
              </a:buClr>
              <a:buSzPct val="65000"/>
              <a:buNone/>
            </a:pPr>
            <a:r>
              <a:rPr lang="en-AU" sz="3600" dirty="0" smtClean="0">
                <a:latin typeface="Tahoma" pitchFamily="34" charset="0"/>
                <a:cs typeface="Times New Roman" charset="0"/>
              </a:rPr>
              <a:t>- low resistance</a:t>
            </a:r>
          </a:p>
          <a:p>
            <a:pPr lvl="1" algn="ctr">
              <a:lnSpc>
                <a:spcPct val="95000"/>
              </a:lnSpc>
              <a:buClr>
                <a:schemeClr val="tx1"/>
              </a:buClr>
              <a:buSzPct val="65000"/>
              <a:buNone/>
            </a:pPr>
            <a:r>
              <a:rPr lang="en-AU" sz="3600" dirty="0" smtClean="0">
                <a:latin typeface="Tahoma" pitchFamily="34" charset="0"/>
                <a:cs typeface="Times New Roman" charset="0"/>
              </a:rPr>
              <a:t>YET</a:t>
            </a:r>
          </a:p>
          <a:p>
            <a:pPr lvl="1" algn="ctr">
              <a:lnSpc>
                <a:spcPct val="95000"/>
              </a:lnSpc>
              <a:buClr>
                <a:schemeClr val="tx1"/>
              </a:buClr>
              <a:buSzPct val="65000"/>
              <a:buFontTx/>
              <a:buChar char="-"/>
            </a:pPr>
            <a:r>
              <a:rPr lang="en-AU" sz="3600" dirty="0" smtClean="0">
                <a:latin typeface="Tahoma" pitchFamily="34" charset="0"/>
                <a:cs typeface="Times New Roman" charset="0"/>
              </a:rPr>
              <a:t>protects against foreign particles (cilia, mucous) </a:t>
            </a:r>
          </a:p>
          <a:p>
            <a:pPr lvl="1" algn="ctr">
              <a:lnSpc>
                <a:spcPct val="95000"/>
              </a:lnSpc>
              <a:buClr>
                <a:schemeClr val="tx1"/>
              </a:buClr>
              <a:buSzPct val="65000"/>
              <a:buFontTx/>
              <a:buChar char="-"/>
            </a:pPr>
            <a:r>
              <a:rPr lang="en-AU" sz="3600" dirty="0" smtClean="0">
                <a:latin typeface="Tahoma" pitchFamily="34" charset="0"/>
                <a:cs typeface="Times New Roman" charset="0"/>
              </a:rPr>
              <a:t>warms air (capillaries)</a:t>
            </a:r>
          </a:p>
          <a:p>
            <a:pPr lvl="1" algn="ctr">
              <a:lnSpc>
                <a:spcPct val="95000"/>
              </a:lnSpc>
              <a:buClr>
                <a:schemeClr val="tx1"/>
              </a:buClr>
              <a:buSzPct val="65000"/>
              <a:buFontTx/>
              <a:buChar char="-"/>
            </a:pPr>
            <a:r>
              <a:rPr lang="en-AU" sz="3600" dirty="0" smtClean="0">
                <a:latin typeface="Tahoma" pitchFamily="34" charset="0"/>
                <a:cs typeface="Times New Roman" charset="0"/>
              </a:rPr>
              <a:t>hydrates air (mucous membranes)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Pulmonary ventilation mechanics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11430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Let’s listen to Tony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95800" y="1981200"/>
            <a:ext cx="4419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Boyle’s Law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Diaphragm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3200" dirty="0" smtClean="0"/>
              <a:t>External and internal </a:t>
            </a:r>
            <a:r>
              <a:rPr lang="en-US" sz="3200" dirty="0" err="1" smtClean="0"/>
              <a:t>intercostal</a:t>
            </a:r>
            <a:r>
              <a:rPr lang="en-US" sz="3200" dirty="0" smtClean="0"/>
              <a:t> muscles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3200" dirty="0" err="1" smtClean="0"/>
              <a:t>Sternocleidomastoid</a:t>
            </a:r>
            <a:r>
              <a:rPr lang="en-US" sz="3200" dirty="0" smtClean="0"/>
              <a:t> (SCM)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3200" dirty="0" err="1" smtClean="0"/>
              <a:t>Scalenes</a:t>
            </a:r>
            <a:endParaRPr lang="en-US" sz="3200" dirty="0" smtClean="0"/>
          </a:p>
        </p:txBody>
      </p:sp>
      <p:pic>
        <p:nvPicPr>
          <p:cNvPr id="5" name="Picture 25" descr="page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057400"/>
            <a:ext cx="3733800" cy="37462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Alveoli exchange</a:t>
            </a:r>
            <a:endParaRPr lang="en-US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362200"/>
            <a:ext cx="407670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295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Pulmonary Diffusion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895600" y="4876800"/>
            <a:ext cx="38862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High </a:t>
            </a:r>
            <a:r>
              <a:rPr lang="en-US" sz="3000" b="1" dirty="0" err="1" smtClean="0"/>
              <a:t>vs</a:t>
            </a:r>
            <a:r>
              <a:rPr lang="en-US" sz="3000" b="1" dirty="0" smtClean="0"/>
              <a:t> low pressure</a:t>
            </a:r>
            <a:endParaRPr lang="en-US" sz="3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Hemoglobin in oxygen transport</a:t>
            </a:r>
            <a:endParaRPr lang="en-US" b="1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295400" y="1066800"/>
          <a:ext cx="6705600" cy="5364480"/>
        </p:xfrm>
        <a:graphic>
          <a:graphicData uri="http://schemas.openxmlformats.org/presentationml/2006/ole">
            <p:oleObj spid="_x0000_s4098" name="Photo Editor Photo" r:id="rId3" imgW="3809524" imgH="3048426" progId="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096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Gas exchange controls the rate of ventilation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0" y="914400"/>
            <a:ext cx="8763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  <a:buClr>
                <a:srgbClr val="00FF00"/>
              </a:buClr>
              <a:buSzPct val="65000"/>
            </a:pP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Ventilatory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rate is governed by carbon dioxide content in the blood. This is detected by the respiratory centre in the brain.</a:t>
            </a:r>
          </a:p>
          <a:p>
            <a:pPr>
              <a:lnSpc>
                <a:spcPct val="95000"/>
              </a:lnSpc>
              <a:buClr>
                <a:srgbClr val="00FF00"/>
              </a:buClr>
              <a:buSzPct val="65000"/>
            </a:pPr>
            <a:endParaRPr lang="en-AU" sz="2400" b="1" dirty="0" smtClean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5000"/>
              </a:lnSpc>
              <a:buClr>
                <a:srgbClr val="00FF00"/>
              </a:buClr>
              <a:buSzPct val="65000"/>
            </a:pPr>
            <a:r>
              <a:rPr lang="en-AU" sz="2400" b="1" dirty="0" smtClean="0">
                <a:latin typeface="Arial" pitchFamily="34" charset="0"/>
                <a:cs typeface="Arial" pitchFamily="34" charset="0"/>
              </a:rPr>
              <a:t>Peripheral </a:t>
            </a:r>
            <a:r>
              <a:rPr lang="en-AU" sz="2400" b="1" dirty="0" err="1" smtClean="0">
                <a:latin typeface="Arial" pitchFamily="34" charset="0"/>
                <a:cs typeface="Arial" pitchFamily="34" charset="0"/>
              </a:rPr>
              <a:t>chemoreceptors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in aorta and carotid artery detect </a:t>
            </a:r>
            <a:r>
              <a:rPr lang="en-AU" sz="2400" b="1" dirty="0" smtClean="0">
                <a:latin typeface="Arial" pitchFamily="34" charset="0"/>
                <a:cs typeface="Arial" pitchFamily="34" charset="0"/>
              </a:rPr>
              <a:t>oxygen, carbon dioxide 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and</a:t>
            </a:r>
            <a:r>
              <a:rPr lang="en-AU" sz="2400" b="1" dirty="0" smtClean="0">
                <a:latin typeface="Arial" pitchFamily="34" charset="0"/>
                <a:cs typeface="Arial" pitchFamily="34" charset="0"/>
              </a:rPr>
              <a:t> pH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levels.</a:t>
            </a:r>
          </a:p>
          <a:p>
            <a:pPr>
              <a:lnSpc>
                <a:spcPct val="95000"/>
              </a:lnSpc>
              <a:buClr>
                <a:srgbClr val="00FF00"/>
              </a:buClr>
              <a:buSzPct val="65000"/>
            </a:pPr>
            <a:endParaRPr lang="en-AU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5000"/>
              </a:lnSpc>
              <a:buClr>
                <a:srgbClr val="00FF00"/>
              </a:buClr>
              <a:buSzPct val="65000"/>
            </a:pPr>
            <a:r>
              <a:rPr lang="en-AU" sz="2400" dirty="0" smtClean="0">
                <a:latin typeface="Arial" pitchFamily="34" charset="0"/>
                <a:cs typeface="Arial" pitchFamily="34" charset="0"/>
              </a:rPr>
              <a:t>Increased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and inability of lungs to expire.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then is stored in the blood as bicarbonate (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HCO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ctr">
              <a:lnSpc>
                <a:spcPct val="95000"/>
              </a:lnSpc>
              <a:buClr>
                <a:srgbClr val="00FF00"/>
              </a:buClr>
              <a:buSzPct val="65000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5000"/>
              </a:lnSpc>
              <a:buClr>
                <a:srgbClr val="00FF00"/>
              </a:buClr>
              <a:buSzPct val="65000"/>
            </a:pPr>
            <a:r>
              <a:rPr lang="en-AU" sz="2400" dirty="0" smtClean="0">
                <a:latin typeface="Arial" pitchFamily="34" charset="0"/>
                <a:cs typeface="Arial" pitchFamily="34" charset="0"/>
              </a:rPr>
              <a:t>To become bicarbonate,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first becomes carbonic acid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). Then it breaks down into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and HCO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lnSpc>
                <a:spcPct val="95000"/>
              </a:lnSpc>
              <a:buClr>
                <a:srgbClr val="00FF00"/>
              </a:buClr>
              <a:buSzPct val="65000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This decreases the pH in blood resulting in higher acidity.</a:t>
            </a:r>
            <a:endParaRPr lang="en-AU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5000"/>
              </a:lnSpc>
              <a:buClr>
                <a:srgbClr val="00FF00"/>
              </a:buClr>
              <a:buSzPct val="65000"/>
            </a:pPr>
            <a:endParaRPr lang="en-AU" sz="2400" dirty="0" smtClean="0">
              <a:solidFill>
                <a:srgbClr val="660066"/>
              </a:solidFill>
              <a:latin typeface="Tahoma" pitchFamily="34" charset="0"/>
              <a:cs typeface="Times New Roman" charset="0"/>
            </a:endParaRPr>
          </a:p>
          <a:p>
            <a:pPr algn="ctr">
              <a:lnSpc>
                <a:spcPct val="95000"/>
              </a:lnSpc>
              <a:buClr>
                <a:srgbClr val="00FF00"/>
              </a:buClr>
              <a:buSzPct val="65000"/>
            </a:pPr>
            <a:r>
              <a:rPr lang="en-AU" sz="2400" b="1" dirty="0" smtClean="0">
                <a:latin typeface="Arial" pitchFamily="34" charset="0"/>
                <a:cs typeface="Arial" pitchFamily="34" charset="0"/>
              </a:rPr>
              <a:t>Pulmonary stretch receptors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AU" sz="2400" b="1" dirty="0" smtClean="0">
                <a:latin typeface="Arial" pitchFamily="34" charset="0"/>
                <a:cs typeface="Arial" pitchFamily="34" charset="0"/>
              </a:rPr>
              <a:t>muscle </a:t>
            </a:r>
            <a:r>
              <a:rPr lang="en-AU" sz="2400" b="1" dirty="0" err="1" smtClean="0">
                <a:latin typeface="Arial" pitchFamily="34" charset="0"/>
                <a:cs typeface="Arial" pitchFamily="34" charset="0"/>
              </a:rPr>
              <a:t>proprioceptors</a:t>
            </a:r>
            <a:r>
              <a:rPr lang="en-A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receive information from muscles and joints.</a:t>
            </a:r>
            <a:endParaRPr lang="en-AU" sz="2400" dirty="0" smtClean="0">
              <a:solidFill>
                <a:srgbClr val="660066"/>
              </a:solidFill>
              <a:latin typeface="Tahoma" pitchFamily="34" charset="0"/>
              <a:cs typeface="Times New Roman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366</Words>
  <Application>Microsoft Office PowerPoint</Application>
  <PresentationFormat>On-screen Show (4:3)</PresentationFormat>
  <Paragraphs>62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Photo Editor Photo</vt:lpstr>
      <vt:lpstr>- Structure of ventilatory system - Functions of airways - Pulmonary ventilation mechanics - Alveoli exchange - Hemoglobin in oxygen transport - Nervous and chemical control during exercise - Total lung capacity - Vital capacity - Tidal volume - Expiratory reserve - Inspiratory reserve - Residual volume</vt:lpstr>
      <vt:lpstr>Slide 2</vt:lpstr>
      <vt:lpstr>Structure of ventilatory system</vt:lpstr>
      <vt:lpstr>Structure of respiratory system in the thoracic cavity</vt:lpstr>
      <vt:lpstr>Functions of airways</vt:lpstr>
      <vt:lpstr>Pulmonary ventilation mechanics</vt:lpstr>
      <vt:lpstr>Alveoli exchange</vt:lpstr>
      <vt:lpstr>Hemoglobin in oxygen transport</vt:lpstr>
      <vt:lpstr>Gas exchange controls the rate of ventilation</vt:lpstr>
      <vt:lpstr>Total lung capacity</vt:lpstr>
      <vt:lpstr>Lung volume - Spirogram</vt:lpstr>
      <vt:lpstr>Vital capacity</vt:lpstr>
      <vt:lpstr>Residual volume</vt:lpstr>
      <vt:lpstr>Tidal volume</vt:lpstr>
      <vt:lpstr>Expiratory reserve</vt:lpstr>
      <vt:lpstr>Inspiratory reserve</vt:lpstr>
    </vt:vector>
  </TitlesOfParts>
  <Company>United World College-USA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of respiratory system Functions of airways</dc:title>
  <dc:creator>AutoBVT</dc:creator>
  <cp:lastModifiedBy>AutoBVT</cp:lastModifiedBy>
  <cp:revision>91</cp:revision>
  <dcterms:created xsi:type="dcterms:W3CDTF">2012-10-16T03:30:44Z</dcterms:created>
  <dcterms:modified xsi:type="dcterms:W3CDTF">2013-11-11T16:30:49Z</dcterms:modified>
</cp:coreProperties>
</file>